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Gelasio"/>
      <p:regular r:id="rId17"/>
    </p:embeddedFont>
    <p:embeddedFont>
      <p:font typeface="Gelasio"/>
      <p:regular r:id="rId18"/>
    </p:embeddedFont>
    <p:embeddedFont>
      <p:font typeface="Gelasio"/>
      <p:regular r:id="rId19"/>
    </p:embeddedFont>
    <p:embeddedFont>
      <p:font typeface="Gelasio"/>
      <p:regular r:id="rId20"/>
    </p:embeddedFont>
    <p:embeddedFont>
      <p:font typeface="Gelasio"/>
      <p:regular r:id="rId21"/>
    </p:embeddedFont>
    <p:embeddedFont>
      <p:font typeface="Gelasio"/>
      <p:regular r:id="rId22"/>
    </p:embeddedFont>
    <p:embeddedFont>
      <p:font typeface="Gelasio"/>
      <p:regular r:id="rId23"/>
    </p:embeddedFont>
    <p:embeddedFont>
      <p:font typeface="Gelasi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3-2.png>
</file>

<file path=ppt/media/image-3-3.png>
</file>

<file path=ppt/media/image-4-1.png>
</file>

<file path=ppt/media/image-4-2.svg>
</file>

<file path=ppt/media/image-4-3.png>
</file>

<file path=ppt/media/image-4-4.svg>
</file>

<file path=ppt/media/image-4-5.png>
</file>

<file path=ppt/media/image-4-6.svg>
</file>

<file path=ppt/media/image-4-7.png>
</file>

<file path=ppt/media/image-4-8.svg>
</file>

<file path=ppt/media/image-5-1.png>
</file>

<file path=ppt/media/image-5-2.png>
</file>

<file path=ppt/media/image-5-3.png>
</file>

<file path=ppt/media/image-5-4.png>
</file>

<file path=ppt/media/image-6-1.png>
</file>

<file path=ppt/media/image-7-1.png>
</file>

<file path=ppt/media/image-7-10.png>
</file>

<file path=ppt/media/image-7-11.png>
</file>

<file path=ppt/media/image-7-12.svg>
</file>

<file path=ppt/media/image-7-2.png>
</file>

<file path=ppt/media/image-7-3.svg>
</file>

<file path=ppt/media/image-7-4.png>
</file>

<file path=ppt/media/image-7-5.png>
</file>

<file path=ppt/media/image-7-6.svg>
</file>

<file path=ppt/media/image-7-7.png>
</file>

<file path=ppt/media/image-7-8.png>
</file>

<file path=ppt/media/image-7-9.sv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302D2C"/>
          </a:solidFill>
          <a:ln/>
        </p:spPr>
      </p:sp>
      <p:sp>
        <p:nvSpPr>
          <p:cNvPr id="3" name="Shape 1"/>
          <p:cNvSpPr/>
          <p:nvPr/>
        </p:nvSpPr>
        <p:spPr>
          <a:xfrm>
            <a:off x="0" y="0"/>
            <a:ext cx="14630400" cy="8229600"/>
          </a:xfrm>
          <a:prstGeom prst="rect">
            <a:avLst/>
          </a:prstGeom>
          <a:solidFill>
            <a:srgbClr val="46434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svg"/><Relationship Id="rId7" Type="http://schemas.openxmlformats.org/officeDocument/2006/relationships/image" Target="../media/image-4-7.png"/><Relationship Id="rId8" Type="http://schemas.openxmlformats.org/officeDocument/2006/relationships/image" Target="../media/image-4-8.svg"/><Relationship Id="rId9" Type="http://schemas.openxmlformats.org/officeDocument/2006/relationships/slideLayout" Target="../slideLayouts/slideLayout5.xml"/><Relationship Id="rId10"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svg"/><Relationship Id="rId7" Type="http://schemas.openxmlformats.org/officeDocument/2006/relationships/image" Target="../media/image-7-7.png"/><Relationship Id="rId8" Type="http://schemas.openxmlformats.org/officeDocument/2006/relationships/image" Target="../media/image-7-8.png"/><Relationship Id="rId9" Type="http://schemas.openxmlformats.org/officeDocument/2006/relationships/image" Target="../media/image-7-9.svg"/><Relationship Id="rId10" Type="http://schemas.openxmlformats.org/officeDocument/2006/relationships/image" Target="../media/image-7-10.png"/><Relationship Id="rId11" Type="http://schemas.openxmlformats.org/officeDocument/2006/relationships/image" Target="../media/image-7-11.png"/><Relationship Id="rId12" Type="http://schemas.openxmlformats.org/officeDocument/2006/relationships/image" Target="../media/image-7-12.svg"/><Relationship Id="rId13" Type="http://schemas.openxmlformats.org/officeDocument/2006/relationships/slideLayout" Target="../slideLayouts/slideLayout8.xml"/><Relationship Id="rId1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74294"/>
            <a:ext cx="7556421" cy="2126337"/>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Alisher Navoiy va Abdurahmon Jomiyning pedagogik qarashlari</a:t>
            </a:r>
            <a:endParaRPr lang="en-US" sz="4450" dirty="0"/>
          </a:p>
        </p:txBody>
      </p:sp>
      <p:sp>
        <p:nvSpPr>
          <p:cNvPr id="4" name="Text 1"/>
          <p:cNvSpPr/>
          <p:nvPr/>
        </p:nvSpPr>
        <p:spPr>
          <a:xfrm>
            <a:off x="6280190" y="4440793"/>
            <a:ext cx="7556421" cy="1814513"/>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O'zbek va Sharq adabiyotining buyuk vakillari bo'lgan Alisher Navoiy va Abdurahmon Jomiy nafaqat shoir va mutafakkirlar, balki ta'lim va tarbiya sohasida chuqur pedagogik qarashlarga ega bo'lgan ma'rifatparvarlar edi. Ularning g'oyalari jamiyat tarbiyasiga katta hissa qo'shgan va bugungi kunda ham o'z ahamiyatini yo'qotmagan.</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26758"/>
            <a:ext cx="7556421" cy="1417677"/>
          </a:xfrm>
          <a:prstGeom prst="rect">
            <a:avLst/>
          </a:prstGeom>
          <a:noFill/>
          <a:ln/>
        </p:spPr>
        <p:txBody>
          <a:bodyPr wrap="none" lIns="0" tIns="0" rIns="0" bIns="0" rtlCol="0" anchor="t"/>
          <a:lstStyle/>
          <a:p>
            <a:pPr algn="l" indent="0" marL="0">
              <a:lnSpc>
                <a:spcPts val="11150"/>
              </a:lnSpc>
              <a:buNone/>
            </a:pPr>
            <a:r>
              <a:rPr lang="en-US" sz="8900" dirty="0">
                <a:solidFill>
                  <a:srgbClr val="D8B6A4"/>
                </a:solidFill>
                <a:latin typeface="Gelasio" pitchFamily="34" charset="0"/>
                <a:ea typeface="Gelasio" pitchFamily="34" charset="-122"/>
                <a:cs typeface="Gelasio" pitchFamily="34" charset="-120"/>
              </a:rPr>
              <a:t>Xulosa</a:t>
            </a:r>
            <a:endParaRPr lang="en-US" sz="8900" dirty="0"/>
          </a:p>
        </p:txBody>
      </p:sp>
      <p:sp>
        <p:nvSpPr>
          <p:cNvPr id="4" name="Shape 1"/>
          <p:cNvSpPr/>
          <p:nvPr/>
        </p:nvSpPr>
        <p:spPr>
          <a:xfrm>
            <a:off x="6280190" y="2484596"/>
            <a:ext cx="3664744" cy="3121462"/>
          </a:xfrm>
          <a:prstGeom prst="roundRect">
            <a:avLst>
              <a:gd name="adj" fmla="val 1090"/>
            </a:avLst>
          </a:prstGeom>
          <a:solidFill>
            <a:srgbClr val="373433"/>
          </a:solidFill>
          <a:ln/>
        </p:spPr>
      </p:sp>
      <p:sp>
        <p:nvSpPr>
          <p:cNvPr id="5" name="Text 2"/>
          <p:cNvSpPr/>
          <p:nvPr/>
        </p:nvSpPr>
        <p:spPr>
          <a:xfrm>
            <a:off x="6507004" y="2711410"/>
            <a:ext cx="2952631"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Ulkan pedagogik meros</a:t>
            </a:r>
            <a:endParaRPr lang="en-US" sz="2200" dirty="0"/>
          </a:p>
        </p:txBody>
      </p:sp>
      <p:sp>
        <p:nvSpPr>
          <p:cNvPr id="6" name="Text 3"/>
          <p:cNvSpPr/>
          <p:nvPr/>
        </p:nvSpPr>
        <p:spPr>
          <a:xfrm>
            <a:off x="6507004" y="3201829"/>
            <a:ext cx="3211116" cy="217741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Alisher Navoiy va Abdurahmon Jomiyning pedagogik qarashlari va ma'rifatparvarlik xizmatlari Sharq ta'limi va tarbiyasida muhim ahamiyatga ega bo'lgan buyuk merosdir.</a:t>
            </a:r>
            <a:endParaRPr lang="en-US" sz="1750" dirty="0"/>
          </a:p>
        </p:txBody>
      </p:sp>
      <p:sp>
        <p:nvSpPr>
          <p:cNvPr id="7" name="Shape 4"/>
          <p:cNvSpPr/>
          <p:nvPr/>
        </p:nvSpPr>
        <p:spPr>
          <a:xfrm>
            <a:off x="10171748" y="2484596"/>
            <a:ext cx="3664863" cy="3121462"/>
          </a:xfrm>
          <a:prstGeom prst="roundRect">
            <a:avLst>
              <a:gd name="adj" fmla="val 1090"/>
            </a:avLst>
          </a:prstGeom>
          <a:solidFill>
            <a:srgbClr val="373433"/>
          </a:solidFill>
          <a:ln/>
        </p:spPr>
      </p:sp>
      <p:sp>
        <p:nvSpPr>
          <p:cNvPr id="8" name="Text 5"/>
          <p:cNvSpPr/>
          <p:nvPr/>
        </p:nvSpPr>
        <p:spPr>
          <a:xfrm>
            <a:off x="10398562" y="271141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Jamiyat taraqqiyoti</a:t>
            </a:r>
            <a:endParaRPr lang="en-US" sz="2200" dirty="0"/>
          </a:p>
        </p:txBody>
      </p:sp>
      <p:sp>
        <p:nvSpPr>
          <p:cNvPr id="9" name="Text 6"/>
          <p:cNvSpPr/>
          <p:nvPr/>
        </p:nvSpPr>
        <p:spPr>
          <a:xfrm>
            <a:off x="10398562" y="3201829"/>
            <a:ext cx="3211235" cy="217741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Ilm-fan, axloq va ma'naviyatni rivojlantirish orqali jamiyat taraqqiyotiga katta hissa qo'shgan bu ikki buyuk mutafakkir bugungi avlodga ham namuna bo'lmoqda.</a:t>
            </a:r>
            <a:endParaRPr lang="en-US" sz="1750" dirty="0"/>
          </a:p>
        </p:txBody>
      </p:sp>
      <p:sp>
        <p:nvSpPr>
          <p:cNvPr id="10" name="Shape 7"/>
          <p:cNvSpPr/>
          <p:nvPr/>
        </p:nvSpPr>
        <p:spPr>
          <a:xfrm>
            <a:off x="6280190" y="5832872"/>
            <a:ext cx="7556421" cy="1669852"/>
          </a:xfrm>
          <a:prstGeom prst="roundRect">
            <a:avLst>
              <a:gd name="adj" fmla="val 2038"/>
            </a:avLst>
          </a:prstGeom>
          <a:solidFill>
            <a:srgbClr val="373433"/>
          </a:solidFill>
          <a:ln/>
        </p:spPr>
      </p:sp>
      <p:sp>
        <p:nvSpPr>
          <p:cNvPr id="11" name="Text 8"/>
          <p:cNvSpPr/>
          <p:nvPr/>
        </p:nvSpPr>
        <p:spPr>
          <a:xfrm>
            <a:off x="6507004" y="605968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Abadiy qadriyatlar</a:t>
            </a:r>
            <a:endParaRPr lang="en-US" sz="2200" dirty="0"/>
          </a:p>
        </p:txBody>
      </p:sp>
      <p:sp>
        <p:nvSpPr>
          <p:cNvPr id="12" name="Text 9"/>
          <p:cNvSpPr/>
          <p:nvPr/>
        </p:nvSpPr>
        <p:spPr>
          <a:xfrm>
            <a:off x="6507004" y="6550104"/>
            <a:ext cx="7102793"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Ularning pedagogik g'oyalari – bilim, axloq va ma'naviyat uyg'unligi – barcha davrlar uchun dolzarb bo'lgan abadiy qadriyatlardir.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393031"/>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Pedagogik qarashlar: Ta'lim va tarbiyaning birligi</a:t>
            </a:r>
            <a:endParaRPr lang="en-US" sz="4450" dirty="0"/>
          </a:p>
        </p:txBody>
      </p:sp>
      <p:sp>
        <p:nvSpPr>
          <p:cNvPr id="4" name="Text 1"/>
          <p:cNvSpPr/>
          <p:nvPr/>
        </p:nvSpPr>
        <p:spPr>
          <a:xfrm>
            <a:off x="793790" y="3377565"/>
            <a:ext cx="3501509" cy="850583"/>
          </a:xfrm>
          <a:prstGeom prst="rect">
            <a:avLst/>
          </a:prstGeom>
          <a:noFill/>
          <a:ln/>
        </p:spPr>
        <p:txBody>
          <a:bodyPr wrap="square" lIns="0" tIns="0" rIns="0" bIns="0" rtlCol="0" anchor="t"/>
          <a:lstStyle/>
          <a:p>
            <a:pPr algn="l" indent="0" marL="0">
              <a:lnSpc>
                <a:spcPts val="3300"/>
              </a:lnSpc>
              <a:buNone/>
            </a:pPr>
            <a:r>
              <a:rPr lang="en-US" sz="2650" dirty="0">
                <a:solidFill>
                  <a:srgbClr val="D8B6A4"/>
                </a:solidFill>
                <a:latin typeface="Gelasio" pitchFamily="34" charset="0"/>
                <a:ea typeface="Gelasio" pitchFamily="34" charset="-122"/>
                <a:cs typeface="Gelasio" pitchFamily="34" charset="-120"/>
              </a:rPr>
              <a:t>Ta'lim va tarbiya uyg'unligi</a:t>
            </a:r>
            <a:endParaRPr lang="en-US" sz="2650" dirty="0"/>
          </a:p>
        </p:txBody>
      </p:sp>
      <p:sp>
        <p:nvSpPr>
          <p:cNvPr id="5" name="Text 2"/>
          <p:cNvSpPr/>
          <p:nvPr/>
        </p:nvSpPr>
        <p:spPr>
          <a:xfrm>
            <a:off x="793790" y="4454962"/>
            <a:ext cx="3501509" cy="217741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XV asrda ta'lim va tarbiya bir butun tizim sifatida rivojlanib, shaxs shakllanishining ajralmas qismi bo'lgan. Bu ikki jarayon bir-birini to'ldirib, kamol topgan inson tarbiyalashga xizmat qilgan.</a:t>
            </a:r>
            <a:endParaRPr lang="en-US" sz="1750" dirty="0"/>
          </a:p>
        </p:txBody>
      </p:sp>
      <p:sp>
        <p:nvSpPr>
          <p:cNvPr id="6" name="Text 3"/>
          <p:cNvSpPr/>
          <p:nvPr/>
        </p:nvSpPr>
        <p:spPr>
          <a:xfrm>
            <a:off x="4856321" y="3377565"/>
            <a:ext cx="3501509" cy="850583"/>
          </a:xfrm>
          <a:prstGeom prst="rect">
            <a:avLst/>
          </a:prstGeom>
          <a:noFill/>
          <a:ln/>
        </p:spPr>
        <p:txBody>
          <a:bodyPr wrap="square" lIns="0" tIns="0" rIns="0" bIns="0" rtlCol="0" anchor="t"/>
          <a:lstStyle/>
          <a:p>
            <a:pPr algn="l" indent="0" marL="0">
              <a:lnSpc>
                <a:spcPts val="3300"/>
              </a:lnSpc>
              <a:buNone/>
            </a:pPr>
            <a:r>
              <a:rPr lang="en-US" sz="2650" dirty="0">
                <a:solidFill>
                  <a:srgbClr val="D8B6A4"/>
                </a:solidFill>
                <a:latin typeface="Gelasio" pitchFamily="34" charset="0"/>
                <a:ea typeface="Gelasio" pitchFamily="34" charset="-122"/>
                <a:cs typeface="Gelasio" pitchFamily="34" charset="-120"/>
              </a:rPr>
              <a:t>Ma'naviy qadriyatlar asosi</a:t>
            </a:r>
            <a:endParaRPr lang="en-US" sz="2650" dirty="0"/>
          </a:p>
        </p:txBody>
      </p:sp>
      <p:sp>
        <p:nvSpPr>
          <p:cNvPr id="7" name="Text 4"/>
          <p:cNvSpPr/>
          <p:nvPr/>
        </p:nvSpPr>
        <p:spPr>
          <a:xfrm>
            <a:off x="4856321" y="4454962"/>
            <a:ext cx="3501509" cy="217741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Ma'naviy va axloqiy qadriyatlarni shakllantirish, axloqiy tarbiya asosiy vazifa sifatida belgilangan. Ilm-fan bilan birga inson fazilatlarini rivojlantirish ustuvor yo'nalish bo'lgan.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7474" y="587335"/>
            <a:ext cx="6468070" cy="667464"/>
          </a:xfrm>
          <a:prstGeom prst="rect">
            <a:avLst/>
          </a:prstGeom>
          <a:noFill/>
          <a:ln/>
        </p:spPr>
        <p:txBody>
          <a:bodyPr wrap="none" lIns="0" tIns="0" rIns="0" bIns="0" rtlCol="0" anchor="t"/>
          <a:lstStyle/>
          <a:p>
            <a:pPr algn="l" indent="0" marL="0">
              <a:lnSpc>
                <a:spcPts val="5250"/>
              </a:lnSpc>
              <a:buNone/>
            </a:pPr>
            <a:r>
              <a:rPr lang="en-US" sz="4200" dirty="0">
                <a:solidFill>
                  <a:srgbClr val="D8B6A4"/>
                </a:solidFill>
                <a:latin typeface="Gelasio" pitchFamily="34" charset="0"/>
                <a:ea typeface="Gelasio" pitchFamily="34" charset="-122"/>
                <a:cs typeface="Gelasio" pitchFamily="34" charset="-120"/>
              </a:rPr>
              <a:t>Alisher Navoiy (1441–1501)</a:t>
            </a:r>
            <a:endParaRPr lang="en-US" sz="4200" dirty="0"/>
          </a:p>
        </p:txBody>
      </p:sp>
      <p:pic>
        <p:nvPicPr>
          <p:cNvPr id="3" name="Image 0" descr="preencoded.png">    </p:cNvPr>
          <p:cNvPicPr>
            <a:picLocks noChangeAspect="1"/>
          </p:cNvPicPr>
          <p:nvPr/>
        </p:nvPicPr>
        <p:blipFill>
          <a:blip r:embed="rId1"/>
          <a:stretch>
            <a:fillRect/>
          </a:stretch>
        </p:blipFill>
        <p:spPr>
          <a:xfrm>
            <a:off x="747474" y="1681877"/>
            <a:ext cx="4200525" cy="4200525"/>
          </a:xfrm>
          <a:prstGeom prst="rect">
            <a:avLst/>
          </a:prstGeom>
        </p:spPr>
      </p:pic>
      <p:sp>
        <p:nvSpPr>
          <p:cNvPr id="4" name="Text 1"/>
          <p:cNvSpPr/>
          <p:nvPr/>
        </p:nvSpPr>
        <p:spPr>
          <a:xfrm>
            <a:off x="747474" y="6095881"/>
            <a:ext cx="3127296" cy="333613"/>
          </a:xfrm>
          <a:prstGeom prst="rect">
            <a:avLst/>
          </a:prstGeom>
          <a:noFill/>
          <a:ln/>
        </p:spPr>
        <p:txBody>
          <a:bodyPr wrap="none" lIns="0" tIns="0" rIns="0" bIns="0" rtlCol="0" anchor="t"/>
          <a:lstStyle/>
          <a:p>
            <a:pPr algn="l" indent="0" marL="0">
              <a:lnSpc>
                <a:spcPts val="2600"/>
              </a:lnSpc>
              <a:buNone/>
            </a:pPr>
            <a:r>
              <a:rPr lang="en-US" sz="2100" dirty="0">
                <a:solidFill>
                  <a:srgbClr val="C9C2C0"/>
                </a:solidFill>
                <a:latin typeface="Gelasio" pitchFamily="34" charset="0"/>
                <a:ea typeface="Gelasio" pitchFamily="34" charset="-122"/>
                <a:cs typeface="Gelasio" pitchFamily="34" charset="-120"/>
              </a:rPr>
              <a:t>Buyuk shoir va mutafakkir</a:t>
            </a:r>
            <a:endParaRPr lang="en-US" sz="2100" dirty="0"/>
          </a:p>
        </p:txBody>
      </p:sp>
      <p:sp>
        <p:nvSpPr>
          <p:cNvPr id="5" name="Text 2"/>
          <p:cNvSpPr/>
          <p:nvPr/>
        </p:nvSpPr>
        <p:spPr>
          <a:xfrm>
            <a:off x="747474" y="6557605"/>
            <a:ext cx="4200525" cy="136683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O'zbek adabiyotining asoschisi, davlat arbobi va hukmdor maslahatchisi bo'lgan Navoiy o'z davrining eng bilimdon kishilaridan biri edi.</a:t>
            </a:r>
            <a:endParaRPr lang="en-US" sz="1650" dirty="0"/>
          </a:p>
        </p:txBody>
      </p:sp>
      <p:pic>
        <p:nvPicPr>
          <p:cNvPr id="6" name="Image 1" descr="preencoded.png">    </p:cNvPr>
          <p:cNvPicPr>
            <a:picLocks noChangeAspect="1"/>
          </p:cNvPicPr>
          <p:nvPr/>
        </p:nvPicPr>
        <p:blipFill>
          <a:blip r:embed="rId2"/>
          <a:stretch>
            <a:fillRect/>
          </a:stretch>
        </p:blipFill>
        <p:spPr>
          <a:xfrm>
            <a:off x="5214938" y="1681877"/>
            <a:ext cx="4200525" cy="4200525"/>
          </a:xfrm>
          <a:prstGeom prst="rect">
            <a:avLst/>
          </a:prstGeom>
        </p:spPr>
      </p:pic>
      <p:sp>
        <p:nvSpPr>
          <p:cNvPr id="7" name="Text 3"/>
          <p:cNvSpPr/>
          <p:nvPr/>
        </p:nvSpPr>
        <p:spPr>
          <a:xfrm>
            <a:off x="5214938" y="6095881"/>
            <a:ext cx="3183255" cy="333613"/>
          </a:xfrm>
          <a:prstGeom prst="rect">
            <a:avLst/>
          </a:prstGeom>
          <a:noFill/>
          <a:ln/>
        </p:spPr>
        <p:txBody>
          <a:bodyPr wrap="none" lIns="0" tIns="0" rIns="0" bIns="0" rtlCol="0" anchor="t"/>
          <a:lstStyle/>
          <a:p>
            <a:pPr algn="l" indent="0" marL="0">
              <a:lnSpc>
                <a:spcPts val="2600"/>
              </a:lnSpc>
              <a:buNone/>
            </a:pPr>
            <a:r>
              <a:rPr lang="en-US" sz="2100" dirty="0">
                <a:solidFill>
                  <a:srgbClr val="C9C2C0"/>
                </a:solidFill>
                <a:latin typeface="Gelasio" pitchFamily="34" charset="0"/>
                <a:ea typeface="Gelasio" pitchFamily="34" charset="-122"/>
                <a:cs typeface="Gelasio" pitchFamily="34" charset="-120"/>
              </a:rPr>
              <a:t>Pedagogik qarashlar sohibi</a:t>
            </a:r>
            <a:endParaRPr lang="en-US" sz="2100" dirty="0"/>
          </a:p>
        </p:txBody>
      </p:sp>
      <p:sp>
        <p:nvSpPr>
          <p:cNvPr id="8" name="Text 4"/>
          <p:cNvSpPr/>
          <p:nvPr/>
        </p:nvSpPr>
        <p:spPr>
          <a:xfrm>
            <a:off x="5214938" y="6557605"/>
            <a:ext cx="4200525" cy="102512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O'z asarlarida tarbiya, axloq va ma'naviy kamolot masalalarini keng yoritgan va yoshlar tarbiyasiga alohida e'tibor bergan.</a:t>
            </a:r>
            <a:endParaRPr lang="en-US" sz="1650" dirty="0"/>
          </a:p>
        </p:txBody>
      </p:sp>
      <p:pic>
        <p:nvPicPr>
          <p:cNvPr id="9" name="Image 2" descr="preencoded.png">    </p:cNvPr>
          <p:cNvPicPr>
            <a:picLocks noChangeAspect="1"/>
          </p:cNvPicPr>
          <p:nvPr/>
        </p:nvPicPr>
        <p:blipFill>
          <a:blip r:embed="rId3"/>
          <a:stretch>
            <a:fillRect/>
          </a:stretch>
        </p:blipFill>
        <p:spPr>
          <a:xfrm>
            <a:off x="9682401" y="1681877"/>
            <a:ext cx="4200525" cy="4200525"/>
          </a:xfrm>
          <a:prstGeom prst="rect">
            <a:avLst/>
          </a:prstGeom>
        </p:spPr>
      </p:pic>
      <p:sp>
        <p:nvSpPr>
          <p:cNvPr id="10" name="Text 5"/>
          <p:cNvSpPr/>
          <p:nvPr/>
        </p:nvSpPr>
        <p:spPr>
          <a:xfrm>
            <a:off x="9682401" y="6095881"/>
            <a:ext cx="2669619" cy="333613"/>
          </a:xfrm>
          <a:prstGeom prst="rect">
            <a:avLst/>
          </a:prstGeom>
          <a:noFill/>
          <a:ln/>
        </p:spPr>
        <p:txBody>
          <a:bodyPr wrap="none" lIns="0" tIns="0" rIns="0" bIns="0" rtlCol="0" anchor="t"/>
          <a:lstStyle/>
          <a:p>
            <a:pPr algn="l" indent="0" marL="0">
              <a:lnSpc>
                <a:spcPts val="2600"/>
              </a:lnSpc>
              <a:buNone/>
            </a:pPr>
            <a:r>
              <a:rPr lang="en-US" sz="2100" dirty="0">
                <a:solidFill>
                  <a:srgbClr val="C9C2C0"/>
                </a:solidFill>
                <a:latin typeface="Gelasio" pitchFamily="34" charset="0"/>
                <a:ea typeface="Gelasio" pitchFamily="34" charset="-122"/>
                <a:cs typeface="Gelasio" pitchFamily="34" charset="-120"/>
              </a:rPr>
              <a:t>Ma'rifat tarqatuvchi</a:t>
            </a:r>
            <a:endParaRPr lang="en-US" sz="2100" dirty="0"/>
          </a:p>
        </p:txBody>
      </p:sp>
      <p:sp>
        <p:nvSpPr>
          <p:cNvPr id="11" name="Text 6"/>
          <p:cNvSpPr/>
          <p:nvPr/>
        </p:nvSpPr>
        <p:spPr>
          <a:xfrm>
            <a:off x="9682401" y="6557605"/>
            <a:ext cx="4200525" cy="102512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Bilim va ma'rifat tarqatish orqali jamiyat taraqqiyotiga xizmat qilish g'oyasini asarlarida doimiy targ'ib qilgan ziyoli.</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4855" y="755213"/>
            <a:ext cx="7356991" cy="665083"/>
          </a:xfrm>
          <a:prstGeom prst="rect">
            <a:avLst/>
          </a:prstGeom>
          <a:noFill/>
          <a:ln/>
        </p:spPr>
        <p:txBody>
          <a:bodyPr wrap="none" lIns="0" tIns="0" rIns="0" bIns="0" rtlCol="0" anchor="t"/>
          <a:lstStyle/>
          <a:p>
            <a:pPr algn="l" indent="0" marL="0">
              <a:lnSpc>
                <a:spcPts val="5200"/>
              </a:lnSpc>
              <a:buNone/>
            </a:pPr>
            <a:r>
              <a:rPr lang="en-US" sz="4150" dirty="0">
                <a:solidFill>
                  <a:srgbClr val="D8B6A4"/>
                </a:solidFill>
                <a:latin typeface="Gelasio" pitchFamily="34" charset="0"/>
                <a:ea typeface="Gelasio" pitchFamily="34" charset="-122"/>
                <a:cs typeface="Gelasio" pitchFamily="34" charset="-120"/>
              </a:rPr>
              <a:t>Navoiyning pedagogik g'oyalari</a:t>
            </a:r>
            <a:endParaRPr lang="en-US" sz="4150" dirty="0"/>
          </a:p>
        </p:txBody>
      </p:sp>
      <p:sp>
        <p:nvSpPr>
          <p:cNvPr id="3" name="Shape 1"/>
          <p:cNvSpPr/>
          <p:nvPr/>
        </p:nvSpPr>
        <p:spPr>
          <a:xfrm>
            <a:off x="744855" y="1845945"/>
            <a:ext cx="6463903" cy="2417802"/>
          </a:xfrm>
          <a:prstGeom prst="roundRect">
            <a:avLst>
              <a:gd name="adj" fmla="val 1320"/>
            </a:avLst>
          </a:prstGeom>
          <a:solidFill>
            <a:srgbClr val="373433"/>
          </a:solidFill>
          <a:ln/>
        </p:spPr>
      </p:sp>
      <p:sp>
        <p:nvSpPr>
          <p:cNvPr id="4" name="Shape 2"/>
          <p:cNvSpPr/>
          <p:nvPr/>
        </p:nvSpPr>
        <p:spPr>
          <a:xfrm>
            <a:off x="957620" y="2058710"/>
            <a:ext cx="638413" cy="638413"/>
          </a:xfrm>
          <a:prstGeom prst="roundRect">
            <a:avLst>
              <a:gd name="adj" fmla="val 14321584"/>
            </a:avLst>
          </a:prstGeom>
          <a:solidFill>
            <a:srgbClr val="C49F8C"/>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133118" y="2234208"/>
            <a:ext cx="287298" cy="287298"/>
          </a:xfrm>
          <a:prstGeom prst="rect">
            <a:avLst/>
          </a:prstGeom>
        </p:spPr>
      </p:pic>
      <p:sp>
        <p:nvSpPr>
          <p:cNvPr id="6" name="Text 3"/>
          <p:cNvSpPr/>
          <p:nvPr/>
        </p:nvSpPr>
        <p:spPr>
          <a:xfrm>
            <a:off x="957620" y="2909888"/>
            <a:ext cx="2660333" cy="332423"/>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Axloqiy kamolot</a:t>
            </a:r>
            <a:endParaRPr lang="en-US" sz="2050" dirty="0"/>
          </a:p>
        </p:txBody>
      </p:sp>
      <p:sp>
        <p:nvSpPr>
          <p:cNvPr id="7" name="Text 4"/>
          <p:cNvSpPr/>
          <p:nvPr/>
        </p:nvSpPr>
        <p:spPr>
          <a:xfrm>
            <a:off x="957620" y="3369945"/>
            <a:ext cx="6038374" cy="68103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Adolat, halollik, saxiylik va poklik kabi fazilatlarni o'zida mujassam etgan insonni tarbiyalash maqsadi.</a:t>
            </a:r>
            <a:endParaRPr lang="en-US" sz="1650" dirty="0"/>
          </a:p>
        </p:txBody>
      </p:sp>
      <p:sp>
        <p:nvSpPr>
          <p:cNvPr id="8" name="Shape 5"/>
          <p:cNvSpPr/>
          <p:nvPr/>
        </p:nvSpPr>
        <p:spPr>
          <a:xfrm>
            <a:off x="7421523" y="1845945"/>
            <a:ext cx="6464022" cy="2417802"/>
          </a:xfrm>
          <a:prstGeom prst="roundRect">
            <a:avLst>
              <a:gd name="adj" fmla="val 1320"/>
            </a:avLst>
          </a:prstGeom>
          <a:solidFill>
            <a:srgbClr val="373433"/>
          </a:solidFill>
          <a:ln/>
        </p:spPr>
      </p:sp>
      <p:sp>
        <p:nvSpPr>
          <p:cNvPr id="9" name="Shape 6"/>
          <p:cNvSpPr/>
          <p:nvPr/>
        </p:nvSpPr>
        <p:spPr>
          <a:xfrm>
            <a:off x="7634288" y="2058710"/>
            <a:ext cx="638413" cy="638413"/>
          </a:xfrm>
          <a:prstGeom prst="roundRect">
            <a:avLst>
              <a:gd name="adj" fmla="val 14321584"/>
            </a:avLst>
          </a:prstGeom>
          <a:solidFill>
            <a:srgbClr val="C49F8C"/>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809786" y="2234208"/>
            <a:ext cx="287298" cy="287298"/>
          </a:xfrm>
          <a:prstGeom prst="rect">
            <a:avLst/>
          </a:prstGeom>
        </p:spPr>
      </p:pic>
      <p:sp>
        <p:nvSpPr>
          <p:cNvPr id="11" name="Text 7"/>
          <p:cNvSpPr/>
          <p:nvPr/>
        </p:nvSpPr>
        <p:spPr>
          <a:xfrm>
            <a:off x="7634288" y="2909888"/>
            <a:ext cx="2660333" cy="332423"/>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Ilm-fan yo'li</a:t>
            </a:r>
            <a:endParaRPr lang="en-US" sz="2050" dirty="0"/>
          </a:p>
        </p:txBody>
      </p:sp>
      <p:sp>
        <p:nvSpPr>
          <p:cNvPr id="12" name="Text 8"/>
          <p:cNvSpPr/>
          <p:nvPr/>
        </p:nvSpPr>
        <p:spPr>
          <a:xfrm>
            <a:off x="7634288" y="3369945"/>
            <a:ext cx="6038493" cy="68103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Bilim olish har bir inson uchun majburiy va hayotiy zaruriyat ekanligi, ilm-fan orqali kamolga erishish mumkinligi.</a:t>
            </a:r>
            <a:endParaRPr lang="en-US" sz="1650" dirty="0"/>
          </a:p>
        </p:txBody>
      </p:sp>
      <p:sp>
        <p:nvSpPr>
          <p:cNvPr id="13" name="Shape 9"/>
          <p:cNvSpPr/>
          <p:nvPr/>
        </p:nvSpPr>
        <p:spPr>
          <a:xfrm>
            <a:off x="744855" y="4476512"/>
            <a:ext cx="6463903" cy="2417802"/>
          </a:xfrm>
          <a:prstGeom prst="roundRect">
            <a:avLst>
              <a:gd name="adj" fmla="val 1320"/>
            </a:avLst>
          </a:prstGeom>
          <a:solidFill>
            <a:srgbClr val="373433"/>
          </a:solidFill>
          <a:ln/>
        </p:spPr>
      </p:sp>
      <p:sp>
        <p:nvSpPr>
          <p:cNvPr id="14" name="Shape 10"/>
          <p:cNvSpPr/>
          <p:nvPr/>
        </p:nvSpPr>
        <p:spPr>
          <a:xfrm>
            <a:off x="957620" y="4689277"/>
            <a:ext cx="638413" cy="638413"/>
          </a:xfrm>
          <a:prstGeom prst="roundRect">
            <a:avLst>
              <a:gd name="adj" fmla="val 14321584"/>
            </a:avLst>
          </a:prstGeom>
          <a:solidFill>
            <a:srgbClr val="C49F8C"/>
          </a:solidFill>
          <a:ln/>
        </p:spPr>
      </p:sp>
      <p:pic>
        <p:nvPicPr>
          <p:cNvPr id="15"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33118" y="4864775"/>
            <a:ext cx="287298" cy="287298"/>
          </a:xfrm>
          <a:prstGeom prst="rect">
            <a:avLst/>
          </a:prstGeom>
        </p:spPr>
      </p:pic>
      <p:sp>
        <p:nvSpPr>
          <p:cNvPr id="16" name="Text 11"/>
          <p:cNvSpPr/>
          <p:nvPr/>
        </p:nvSpPr>
        <p:spPr>
          <a:xfrm>
            <a:off x="957620" y="5540454"/>
            <a:ext cx="2660333" cy="332423"/>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Insonparvarlik</a:t>
            </a:r>
            <a:endParaRPr lang="en-US" sz="2050" dirty="0"/>
          </a:p>
        </p:txBody>
      </p:sp>
      <p:sp>
        <p:nvSpPr>
          <p:cNvPr id="17" name="Text 12"/>
          <p:cNvSpPr/>
          <p:nvPr/>
        </p:nvSpPr>
        <p:spPr>
          <a:xfrm>
            <a:off x="957620" y="6000512"/>
            <a:ext cx="6038374" cy="68103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Insonni qadrlash, unga mehr-oqibat ko'rsatish va jamiyat manfaatlarini shaxsiy manfaatlardan ustun qo'yish.</a:t>
            </a:r>
            <a:endParaRPr lang="en-US" sz="1650" dirty="0"/>
          </a:p>
        </p:txBody>
      </p:sp>
      <p:sp>
        <p:nvSpPr>
          <p:cNvPr id="18" name="Shape 13"/>
          <p:cNvSpPr/>
          <p:nvPr/>
        </p:nvSpPr>
        <p:spPr>
          <a:xfrm>
            <a:off x="7421523" y="4476512"/>
            <a:ext cx="6464022" cy="2417802"/>
          </a:xfrm>
          <a:prstGeom prst="roundRect">
            <a:avLst>
              <a:gd name="adj" fmla="val 1320"/>
            </a:avLst>
          </a:prstGeom>
          <a:solidFill>
            <a:srgbClr val="373433"/>
          </a:solidFill>
          <a:ln/>
        </p:spPr>
      </p:sp>
      <p:sp>
        <p:nvSpPr>
          <p:cNvPr id="19" name="Shape 14"/>
          <p:cNvSpPr/>
          <p:nvPr/>
        </p:nvSpPr>
        <p:spPr>
          <a:xfrm>
            <a:off x="7634288" y="4689277"/>
            <a:ext cx="638413" cy="638413"/>
          </a:xfrm>
          <a:prstGeom prst="roundRect">
            <a:avLst>
              <a:gd name="adj" fmla="val 14321584"/>
            </a:avLst>
          </a:prstGeom>
          <a:solidFill>
            <a:srgbClr val="C49F8C"/>
          </a:solidFill>
          <a:ln/>
        </p:spPr>
      </p:sp>
      <p:pic>
        <p:nvPicPr>
          <p:cNvPr id="20"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809786" y="4864775"/>
            <a:ext cx="287298" cy="287298"/>
          </a:xfrm>
          <a:prstGeom prst="rect">
            <a:avLst/>
          </a:prstGeom>
        </p:spPr>
      </p:pic>
      <p:sp>
        <p:nvSpPr>
          <p:cNvPr id="21" name="Text 15"/>
          <p:cNvSpPr/>
          <p:nvPr/>
        </p:nvSpPr>
        <p:spPr>
          <a:xfrm>
            <a:off x="7634288" y="5540454"/>
            <a:ext cx="2660333" cy="332423"/>
          </a:xfrm>
          <a:prstGeom prst="rect">
            <a:avLst/>
          </a:prstGeom>
          <a:noFill/>
          <a:ln/>
        </p:spPr>
        <p:txBody>
          <a:bodyPr wrap="none" lIns="0" tIns="0" rIns="0" bIns="0" rtlCol="0" anchor="t"/>
          <a:lstStyle/>
          <a:p>
            <a:pPr algn="l" indent="0" marL="0">
              <a:lnSpc>
                <a:spcPts val="2600"/>
              </a:lnSpc>
              <a:buNone/>
            </a:pPr>
            <a:r>
              <a:rPr lang="en-US" sz="2050" dirty="0">
                <a:solidFill>
                  <a:srgbClr val="C9C2C0"/>
                </a:solidFill>
                <a:latin typeface="Gelasio" pitchFamily="34" charset="0"/>
                <a:ea typeface="Gelasio" pitchFamily="34" charset="-122"/>
                <a:cs typeface="Gelasio" pitchFamily="34" charset="-120"/>
              </a:rPr>
              <a:t>Ma'naviy rivojlanish</a:t>
            </a:r>
            <a:endParaRPr lang="en-US" sz="2050" dirty="0"/>
          </a:p>
        </p:txBody>
      </p:sp>
      <p:sp>
        <p:nvSpPr>
          <p:cNvPr id="22" name="Text 16"/>
          <p:cNvSpPr/>
          <p:nvPr/>
        </p:nvSpPr>
        <p:spPr>
          <a:xfrm>
            <a:off x="7634288" y="6000512"/>
            <a:ext cx="6038493" cy="681038"/>
          </a:xfrm>
          <a:prstGeom prst="rect">
            <a:avLst/>
          </a:prstGeom>
          <a:noFill/>
          <a:ln/>
        </p:spPr>
        <p:txBody>
          <a:bodyPr wrap="squar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Yoshlarni nafaqat bilim olishga, balki ma'naviy jihatdan yetilishga va yuksak maqsadlarga intilishga yo'naltirish.</a:t>
            </a:r>
            <a:endParaRPr lang="en-US" sz="1650" dirty="0"/>
          </a:p>
        </p:txBody>
      </p:sp>
      <p:sp>
        <p:nvSpPr>
          <p:cNvPr id="23" name="Text 17"/>
          <p:cNvSpPr/>
          <p:nvPr/>
        </p:nvSpPr>
        <p:spPr>
          <a:xfrm>
            <a:off x="744855" y="7133749"/>
            <a:ext cx="13140690" cy="340519"/>
          </a:xfrm>
          <a:prstGeom prst="rect">
            <a:avLst/>
          </a:prstGeom>
          <a:noFill/>
          <a:ln/>
        </p:spPr>
        <p:txBody>
          <a:bodyPr wrap="none" lIns="0" tIns="0" rIns="0" bIns="0" rtlCol="0" anchor="t"/>
          <a:lstStyle/>
          <a:p>
            <a:pPr algn="l" indent="0" marL="0">
              <a:lnSpc>
                <a:spcPts val="2650"/>
              </a:lnSpc>
              <a:buNone/>
            </a:pPr>
            <a:r>
              <a:rPr lang="en-US" sz="1650" dirty="0">
                <a:solidFill>
                  <a:srgbClr val="C9C2C0"/>
                </a:solidFill>
                <a:latin typeface="Gelasio" pitchFamily="34" charset="0"/>
                <a:ea typeface="Gelasio" pitchFamily="34" charset="-122"/>
                <a:cs typeface="Gelasio" pitchFamily="34" charset="-120"/>
              </a:rPr>
              <a:t>Navoiy ta'limoti yoshlarga bilim, axloq va ma'naviyat uyg'unligida rivojlanish yo'lini ko'rsatadi.</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31163"/>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Navoiyning ma'rifatparvarlik faoliyati</a:t>
            </a:r>
            <a:endParaRPr lang="en-US" sz="4450" dirty="0"/>
          </a:p>
        </p:txBody>
      </p:sp>
      <p:pic>
        <p:nvPicPr>
          <p:cNvPr id="4" name="Image 1" descr="preencoded.png">    </p:cNvPr>
          <p:cNvPicPr>
            <a:picLocks noChangeAspect="1"/>
          </p:cNvPicPr>
          <p:nvPr/>
        </p:nvPicPr>
        <p:blipFill>
          <a:blip r:embed="rId2"/>
          <a:stretch>
            <a:fillRect/>
          </a:stretch>
        </p:blipFill>
        <p:spPr>
          <a:xfrm>
            <a:off x="793790" y="2488883"/>
            <a:ext cx="1134070" cy="1669852"/>
          </a:xfrm>
          <a:prstGeom prst="rect">
            <a:avLst/>
          </a:prstGeom>
        </p:spPr>
      </p:pic>
      <p:sp>
        <p:nvSpPr>
          <p:cNvPr id="5" name="Text 1"/>
          <p:cNvSpPr/>
          <p:nvPr/>
        </p:nvSpPr>
        <p:spPr>
          <a:xfrm>
            <a:off x="2154674" y="2715697"/>
            <a:ext cx="3199447"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Kutubxonalar barpo etish</a:t>
            </a:r>
            <a:endParaRPr lang="en-US" sz="2200" dirty="0"/>
          </a:p>
        </p:txBody>
      </p:sp>
      <p:sp>
        <p:nvSpPr>
          <p:cNvPr id="6" name="Text 2"/>
          <p:cNvSpPr/>
          <p:nvPr/>
        </p:nvSpPr>
        <p:spPr>
          <a:xfrm>
            <a:off x="2154674" y="3206115"/>
            <a:ext cx="6195536"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Hirot va boshqa shaharlarda boy kutubxonalar tashkil etib, ilm-fan markazlarini rivojlantirgan.</a:t>
            </a:r>
            <a:endParaRPr lang="en-US" sz="1750" dirty="0"/>
          </a:p>
        </p:txBody>
      </p:sp>
      <p:pic>
        <p:nvPicPr>
          <p:cNvPr id="7" name="Image 2" descr="preencoded.png">    </p:cNvPr>
          <p:cNvPicPr>
            <a:picLocks noChangeAspect="1"/>
          </p:cNvPicPr>
          <p:nvPr/>
        </p:nvPicPr>
        <p:blipFill>
          <a:blip r:embed="rId3"/>
          <a:stretch>
            <a:fillRect/>
          </a:stretch>
        </p:blipFill>
        <p:spPr>
          <a:xfrm>
            <a:off x="793790" y="4158734"/>
            <a:ext cx="1134070" cy="1669852"/>
          </a:xfrm>
          <a:prstGeom prst="rect">
            <a:avLst/>
          </a:prstGeom>
        </p:spPr>
      </p:pic>
      <p:sp>
        <p:nvSpPr>
          <p:cNvPr id="8" name="Text 3"/>
          <p:cNvSpPr/>
          <p:nvPr/>
        </p:nvSpPr>
        <p:spPr>
          <a:xfrm>
            <a:off x="2154674" y="4385548"/>
            <a:ext cx="5108138"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Ta'lim muassasalarini qo'llab-quvvatlash</a:t>
            </a:r>
            <a:endParaRPr lang="en-US" sz="2200" dirty="0"/>
          </a:p>
        </p:txBody>
      </p:sp>
      <p:sp>
        <p:nvSpPr>
          <p:cNvPr id="9" name="Text 4"/>
          <p:cNvSpPr/>
          <p:nvPr/>
        </p:nvSpPr>
        <p:spPr>
          <a:xfrm>
            <a:off x="2154674" y="4875967"/>
            <a:ext cx="6195536"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Madrasalar, maktablar va ilmiy to'garaklar uchun moddiy va ma'naviy yordam ko'rsatgan.</a:t>
            </a:r>
            <a:endParaRPr lang="en-US" sz="1750" dirty="0"/>
          </a:p>
        </p:txBody>
      </p:sp>
      <p:pic>
        <p:nvPicPr>
          <p:cNvPr id="10" name="Image 3" descr="preencoded.png">    </p:cNvPr>
          <p:cNvPicPr>
            <a:picLocks noChangeAspect="1"/>
          </p:cNvPicPr>
          <p:nvPr/>
        </p:nvPicPr>
        <p:blipFill>
          <a:blip r:embed="rId4"/>
          <a:stretch>
            <a:fillRect/>
          </a:stretch>
        </p:blipFill>
        <p:spPr>
          <a:xfrm>
            <a:off x="793790" y="5828586"/>
            <a:ext cx="1134070" cy="1669852"/>
          </a:xfrm>
          <a:prstGeom prst="rect">
            <a:avLst/>
          </a:prstGeom>
        </p:spPr>
      </p:pic>
      <p:sp>
        <p:nvSpPr>
          <p:cNvPr id="11" name="Text 5"/>
          <p:cNvSpPr/>
          <p:nvPr/>
        </p:nvSpPr>
        <p:spPr>
          <a:xfrm>
            <a:off x="2154674" y="6055400"/>
            <a:ext cx="3201114"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Madaniy merosni saqlash</a:t>
            </a:r>
            <a:endParaRPr lang="en-US" sz="2200" dirty="0"/>
          </a:p>
        </p:txBody>
      </p:sp>
      <p:sp>
        <p:nvSpPr>
          <p:cNvPr id="12" name="Text 6"/>
          <p:cNvSpPr/>
          <p:nvPr/>
        </p:nvSpPr>
        <p:spPr>
          <a:xfrm>
            <a:off x="2154674" y="6545818"/>
            <a:ext cx="6195536"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O'zbek tilida asarlar yaratib, milliy madaniyat va adabiyot rivojiga katta hissa qo'shgan.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92612"/>
            <a:ext cx="8274129"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Abdurahmon Jomiy (1414–1492)</a:t>
            </a:r>
            <a:endParaRPr lang="en-US" sz="4450" dirty="0"/>
          </a:p>
        </p:txBody>
      </p:sp>
      <p:pic>
        <p:nvPicPr>
          <p:cNvPr id="3" name="Image 0" descr="preencoded.png">    </p:cNvPr>
          <p:cNvPicPr>
            <a:picLocks noChangeAspect="1"/>
          </p:cNvPicPr>
          <p:nvPr/>
        </p:nvPicPr>
        <p:blipFill>
          <a:blip r:embed="rId1"/>
          <a:stretch>
            <a:fillRect/>
          </a:stretch>
        </p:blipFill>
        <p:spPr>
          <a:xfrm>
            <a:off x="793790" y="2196703"/>
            <a:ext cx="4885015" cy="4885015"/>
          </a:xfrm>
          <a:prstGeom prst="rect">
            <a:avLst/>
          </a:prstGeom>
        </p:spPr>
      </p:pic>
      <p:sp>
        <p:nvSpPr>
          <p:cNvPr id="4" name="Text 1"/>
          <p:cNvSpPr/>
          <p:nvPr/>
        </p:nvSpPr>
        <p:spPr>
          <a:xfrm>
            <a:off x="6239828" y="2168366"/>
            <a:ext cx="4227195" cy="425291"/>
          </a:xfrm>
          <a:prstGeom prst="rect">
            <a:avLst/>
          </a:prstGeom>
          <a:noFill/>
          <a:ln/>
        </p:spPr>
        <p:txBody>
          <a:bodyPr wrap="none" lIns="0" tIns="0" rIns="0" bIns="0" rtlCol="0" anchor="t"/>
          <a:lstStyle/>
          <a:p>
            <a:pPr algn="l" indent="0" marL="0">
              <a:lnSpc>
                <a:spcPts val="3300"/>
              </a:lnSpc>
              <a:buNone/>
            </a:pPr>
            <a:r>
              <a:rPr lang="en-US" sz="2650" dirty="0">
                <a:solidFill>
                  <a:srgbClr val="D8B6A4"/>
                </a:solidFill>
                <a:latin typeface="Gelasio" pitchFamily="34" charset="0"/>
                <a:ea typeface="Gelasio" pitchFamily="34" charset="-122"/>
                <a:cs typeface="Gelasio" pitchFamily="34" charset="-120"/>
              </a:rPr>
              <a:t>Sharq adabiyotining yulduzi</a:t>
            </a:r>
            <a:endParaRPr lang="en-US" sz="2650" dirty="0"/>
          </a:p>
        </p:txBody>
      </p:sp>
      <p:sp>
        <p:nvSpPr>
          <p:cNvPr id="5" name="Text 2"/>
          <p:cNvSpPr/>
          <p:nvPr/>
        </p:nvSpPr>
        <p:spPr>
          <a:xfrm>
            <a:off x="6239828" y="2820472"/>
            <a:ext cx="7604284" cy="725805"/>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Fors-tojik adabiyotining so'nggi buyuk vakili, tasavvuf yo'lining piri va chuqur pedagogik fikrlarga ega bo'lgan mutafakkir.</a:t>
            </a:r>
            <a:endParaRPr lang="en-US" sz="1750" dirty="0"/>
          </a:p>
        </p:txBody>
      </p:sp>
      <p:sp>
        <p:nvSpPr>
          <p:cNvPr id="6" name="Text 3"/>
          <p:cNvSpPr/>
          <p:nvPr/>
        </p:nvSpPr>
        <p:spPr>
          <a:xfrm>
            <a:off x="6239828" y="3773091"/>
            <a:ext cx="3402330" cy="425291"/>
          </a:xfrm>
          <a:prstGeom prst="rect">
            <a:avLst/>
          </a:prstGeom>
          <a:noFill/>
          <a:ln/>
        </p:spPr>
        <p:txBody>
          <a:bodyPr wrap="none" lIns="0" tIns="0" rIns="0" bIns="0" rtlCol="0" anchor="t"/>
          <a:lstStyle/>
          <a:p>
            <a:pPr algn="l" indent="0" marL="0">
              <a:lnSpc>
                <a:spcPts val="3300"/>
              </a:lnSpc>
              <a:buNone/>
            </a:pPr>
            <a:r>
              <a:rPr lang="en-US" sz="2650" dirty="0">
                <a:solidFill>
                  <a:srgbClr val="D8B6A4"/>
                </a:solidFill>
                <a:latin typeface="Gelasio" pitchFamily="34" charset="0"/>
                <a:ea typeface="Gelasio" pitchFamily="34" charset="-122"/>
                <a:cs typeface="Gelasio" pitchFamily="34" charset="-120"/>
              </a:rPr>
              <a:t>Ko'p qirrali shaxs</a:t>
            </a:r>
            <a:endParaRPr lang="en-US" sz="2650" dirty="0"/>
          </a:p>
        </p:txBody>
      </p:sp>
      <p:sp>
        <p:nvSpPr>
          <p:cNvPr id="7" name="Text 4"/>
          <p:cNvSpPr/>
          <p:nvPr/>
        </p:nvSpPr>
        <p:spPr>
          <a:xfrm>
            <a:off x="6239828" y="4425196"/>
            <a:ext cx="760428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Shoir va yozuvchi sifatida yuzlab asar yaratgan</a:t>
            </a:r>
            <a:endParaRPr lang="en-US" sz="1750" dirty="0"/>
          </a:p>
        </p:txBody>
      </p:sp>
      <p:sp>
        <p:nvSpPr>
          <p:cNvPr id="8" name="Text 5"/>
          <p:cNvSpPr/>
          <p:nvPr/>
        </p:nvSpPr>
        <p:spPr>
          <a:xfrm>
            <a:off x="6239828" y="4867394"/>
            <a:ext cx="760428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Mutafakkir va faylasuf sifatida falsafiy asarlar bitgan</a:t>
            </a:r>
            <a:endParaRPr lang="en-US" sz="1750" dirty="0"/>
          </a:p>
        </p:txBody>
      </p:sp>
      <p:sp>
        <p:nvSpPr>
          <p:cNvPr id="9" name="Text 6"/>
          <p:cNvSpPr/>
          <p:nvPr/>
        </p:nvSpPr>
        <p:spPr>
          <a:xfrm>
            <a:off x="6239828" y="5309592"/>
            <a:ext cx="760428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Pedagog sifatida talabalar tarbiyasiga ulkan hissa qo'shgan</a:t>
            </a:r>
            <a:endParaRPr lang="en-US" sz="1750" dirty="0"/>
          </a:p>
        </p:txBody>
      </p:sp>
      <p:sp>
        <p:nvSpPr>
          <p:cNvPr id="10" name="Text 7"/>
          <p:cNvSpPr/>
          <p:nvPr/>
        </p:nvSpPr>
        <p:spPr>
          <a:xfrm>
            <a:off x="6239828" y="5751790"/>
            <a:ext cx="7604284"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C9C2C0"/>
                </a:solidFill>
                <a:latin typeface="Gelasio" pitchFamily="34" charset="0"/>
                <a:ea typeface="Gelasio" pitchFamily="34" charset="-122"/>
                <a:cs typeface="Gelasio" pitchFamily="34" charset="-120"/>
              </a:rPr>
              <a:t>Ma'naviy murshid sifatida ko'plab shogirdlar yetishtirgan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1109"/>
            <a:ext cx="7631787" cy="708779"/>
          </a:xfrm>
          <a:prstGeom prst="rect">
            <a:avLst/>
          </a:prstGeom>
          <a:noFill/>
          <a:ln/>
        </p:spPr>
        <p:txBody>
          <a:bodyPr wrap="none" lIns="0" tIns="0" rIns="0" bIns="0" rtlCol="0" anchor="t"/>
          <a:lstStyle/>
          <a:p>
            <a:pPr algn="l" indent="0" marL="0">
              <a:lnSpc>
                <a:spcPts val="5550"/>
              </a:lnSpc>
              <a:buNone/>
            </a:pPr>
            <a:r>
              <a:rPr lang="en-US" sz="4450" dirty="0">
                <a:solidFill>
                  <a:srgbClr val="D8B6A4"/>
                </a:solidFill>
                <a:latin typeface="Gelasio" pitchFamily="34" charset="0"/>
                <a:ea typeface="Gelasio" pitchFamily="34" charset="-122"/>
                <a:cs typeface="Gelasio" pitchFamily="34" charset="-120"/>
              </a:rPr>
              <a:t>Jomiyning pedagogik g'oyalari</a:t>
            </a:r>
            <a:endParaRPr lang="en-US" sz="4450" dirty="0"/>
          </a:p>
        </p:txBody>
      </p:sp>
      <p:sp>
        <p:nvSpPr>
          <p:cNvPr id="3" name="Text 1"/>
          <p:cNvSpPr/>
          <p:nvPr/>
        </p:nvSpPr>
        <p:spPr>
          <a:xfrm>
            <a:off x="1857256" y="2680097"/>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C9C2C0"/>
                </a:solidFill>
                <a:latin typeface="Gelasio" pitchFamily="34" charset="0"/>
                <a:ea typeface="Gelasio" pitchFamily="34" charset="-122"/>
                <a:cs typeface="Gelasio" pitchFamily="34" charset="-120"/>
              </a:rPr>
              <a:t>Axloqiy tarbiya</a:t>
            </a:r>
            <a:endParaRPr lang="en-US" sz="2200" dirty="0"/>
          </a:p>
        </p:txBody>
      </p:sp>
      <p:sp>
        <p:nvSpPr>
          <p:cNvPr id="4" name="Text 2"/>
          <p:cNvSpPr/>
          <p:nvPr/>
        </p:nvSpPr>
        <p:spPr>
          <a:xfrm>
            <a:off x="793790" y="3170515"/>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C9C2C0"/>
                </a:solidFill>
                <a:latin typeface="Gelasio" pitchFamily="34" charset="0"/>
                <a:ea typeface="Gelasio" pitchFamily="34" charset="-122"/>
                <a:cs typeface="Gelasio" pitchFamily="34" charset="-120"/>
              </a:rPr>
              <a:t>Axloqiy va ma'naviy tarbiyani ta'limning bosh yo'nalishi deb bilgan va fazilat egasi bo'lishni ta'kidlagan.</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pic>
        <p:nvPicPr>
          <p:cNvPr id="6"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26731" y="3218974"/>
            <a:ext cx="339328" cy="339328"/>
          </a:xfrm>
          <a:prstGeom prst="rect">
            <a:avLst/>
          </a:prstGeom>
        </p:spPr>
      </p:pic>
      <p:sp>
        <p:nvSpPr>
          <p:cNvPr id="7" name="Text 3"/>
          <p:cNvSpPr/>
          <p:nvPr/>
        </p:nvSpPr>
        <p:spPr>
          <a:xfrm>
            <a:off x="9937790" y="268009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Ilmiy bilim</a:t>
            </a:r>
            <a:endParaRPr lang="en-US" sz="2200" dirty="0"/>
          </a:p>
        </p:txBody>
      </p:sp>
      <p:sp>
        <p:nvSpPr>
          <p:cNvPr id="8" name="Text 4"/>
          <p:cNvSpPr/>
          <p:nvPr/>
        </p:nvSpPr>
        <p:spPr>
          <a:xfrm>
            <a:off x="9937790" y="3170515"/>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Talabalarni chuqur ilmiy bilimlar bilan qurollantirish va doimiy izlanishga undash zarurligini ta'kidlagan.</a:t>
            </a:r>
            <a:endParaRPr lang="en-US" sz="1750" dirty="0"/>
          </a:p>
        </p:txBody>
      </p:sp>
      <p:pic>
        <p:nvPicPr>
          <p:cNvPr id="9" name="Image 2" descr="preencoded.png">    </p:cNvPr>
          <p:cNvPicPr>
            <a:picLocks noChangeAspect="1"/>
          </p:cNvPicPr>
          <p:nvPr/>
        </p:nvPicPr>
        <p:blipFill>
          <a:blip r:embed="rId4"/>
          <a:stretch>
            <a:fillRect/>
          </a:stretch>
        </p:blipFill>
        <p:spPr>
          <a:xfrm>
            <a:off x="5032653" y="2413516"/>
            <a:ext cx="4564975" cy="4564975"/>
          </a:xfrm>
          <a:prstGeom prst="rect">
            <a:avLst/>
          </a:prstGeom>
        </p:spPr>
      </p:pic>
      <p:pic>
        <p:nvPicPr>
          <p:cNvPr id="10" name="Image 3"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452604" y="3607475"/>
            <a:ext cx="339328" cy="339328"/>
          </a:xfrm>
          <a:prstGeom prst="rect">
            <a:avLst/>
          </a:prstGeom>
        </p:spPr>
      </p:pic>
      <p:sp>
        <p:nvSpPr>
          <p:cNvPr id="11" name="Text 5"/>
          <p:cNvSpPr/>
          <p:nvPr/>
        </p:nvSpPr>
        <p:spPr>
          <a:xfrm>
            <a:off x="9937790" y="513266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C9C2C0"/>
                </a:solidFill>
                <a:latin typeface="Gelasio" pitchFamily="34" charset="0"/>
                <a:ea typeface="Gelasio" pitchFamily="34" charset="-122"/>
                <a:cs typeface="Gelasio" pitchFamily="34" charset="-120"/>
              </a:rPr>
              <a:t>Ruhiy kamolot</a:t>
            </a:r>
            <a:endParaRPr lang="en-US" sz="2200" dirty="0"/>
          </a:p>
        </p:txBody>
      </p:sp>
      <p:sp>
        <p:nvSpPr>
          <p:cNvPr id="12" name="Text 6"/>
          <p:cNvSpPr/>
          <p:nvPr/>
        </p:nvSpPr>
        <p:spPr>
          <a:xfrm>
            <a:off x="9937790" y="5623084"/>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C9C2C0"/>
                </a:solidFill>
                <a:latin typeface="Gelasio" pitchFamily="34" charset="0"/>
                <a:ea typeface="Gelasio" pitchFamily="34" charset="-122"/>
                <a:cs typeface="Gelasio" pitchFamily="34" charset="-120"/>
              </a:rPr>
              <a:t>Ichki dunyoni tozalash, ruhiy poklanish va ma'naviy balandliklarga erishish yo'llarini ko'rsatgan.</a:t>
            </a:r>
            <a:endParaRPr lang="en-US" sz="1750" dirty="0"/>
          </a:p>
        </p:txBody>
      </p:sp>
      <p:pic>
        <p:nvPicPr>
          <p:cNvPr id="13" name="Image 4" descr="preencoded.png">    </p:cNvPr>
          <p:cNvPicPr>
            <a:picLocks noChangeAspect="1"/>
          </p:cNvPicPr>
          <p:nvPr/>
        </p:nvPicPr>
        <p:blipFill>
          <a:blip r:embed="rId7"/>
          <a:stretch>
            <a:fillRect/>
          </a:stretch>
        </p:blipFill>
        <p:spPr>
          <a:xfrm>
            <a:off x="5032653" y="2413516"/>
            <a:ext cx="4564975" cy="4564975"/>
          </a:xfrm>
          <a:prstGeom prst="rect">
            <a:avLst/>
          </a:prstGeom>
        </p:spPr>
      </p:pic>
      <p:pic>
        <p:nvPicPr>
          <p:cNvPr id="14" name="Image 5"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064103" y="5833348"/>
            <a:ext cx="339328" cy="339328"/>
          </a:xfrm>
          <a:prstGeom prst="rect">
            <a:avLst/>
          </a:prstGeom>
        </p:spPr>
      </p:pic>
      <p:sp>
        <p:nvSpPr>
          <p:cNvPr id="15" name="Text 7"/>
          <p:cNvSpPr/>
          <p:nvPr/>
        </p:nvSpPr>
        <p:spPr>
          <a:xfrm>
            <a:off x="1857256" y="5132665"/>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C9C2C0"/>
                </a:solidFill>
                <a:latin typeface="Gelasio" pitchFamily="34" charset="0"/>
                <a:ea typeface="Gelasio" pitchFamily="34" charset="-122"/>
                <a:cs typeface="Gelasio" pitchFamily="34" charset="-120"/>
              </a:rPr>
              <a:t>Muvozanatli shaxs</a:t>
            </a:r>
            <a:endParaRPr lang="en-US" sz="2200" dirty="0"/>
          </a:p>
        </p:txBody>
      </p:sp>
      <p:sp>
        <p:nvSpPr>
          <p:cNvPr id="16" name="Text 8"/>
          <p:cNvSpPr/>
          <p:nvPr/>
        </p:nvSpPr>
        <p:spPr>
          <a:xfrm>
            <a:off x="793790" y="5623084"/>
            <a:ext cx="3898702" cy="1088708"/>
          </a:xfrm>
          <a:prstGeom prst="rect">
            <a:avLst/>
          </a:prstGeom>
          <a:noFill/>
          <a:ln/>
        </p:spPr>
        <p:txBody>
          <a:bodyPr wrap="square" lIns="0" tIns="0" rIns="0" bIns="0" rtlCol="0" anchor="t"/>
          <a:lstStyle/>
          <a:p>
            <a:pPr algn="r" indent="0" marL="0">
              <a:lnSpc>
                <a:spcPts val="2850"/>
              </a:lnSpc>
              <a:buNone/>
            </a:pPr>
            <a:r>
              <a:rPr lang="en-US" sz="1750" dirty="0">
                <a:solidFill>
                  <a:srgbClr val="C9C2C0"/>
                </a:solidFill>
                <a:latin typeface="Gelasio" pitchFamily="34" charset="0"/>
                <a:ea typeface="Gelasio" pitchFamily="34" charset="-122"/>
                <a:cs typeface="Gelasio" pitchFamily="34" charset="-120"/>
              </a:rPr>
              <a:t>Ilm, axloq va ma'naviyat uyg'unligida kamol topgan, jamiyatga foydali inson yetishtirish maqsadi.</a:t>
            </a:r>
            <a:endParaRPr lang="en-US" sz="1750" dirty="0"/>
          </a:p>
        </p:txBody>
      </p:sp>
      <p:pic>
        <p:nvPicPr>
          <p:cNvPr id="17" name="Image 6" descr="preencoded.png">    </p:cNvPr>
          <p:cNvPicPr>
            <a:picLocks noChangeAspect="1"/>
          </p:cNvPicPr>
          <p:nvPr/>
        </p:nvPicPr>
        <p:blipFill>
          <a:blip r:embed="rId10"/>
          <a:stretch>
            <a:fillRect/>
          </a:stretch>
        </p:blipFill>
        <p:spPr>
          <a:xfrm>
            <a:off x="5032653" y="2413516"/>
            <a:ext cx="4564975" cy="4564975"/>
          </a:xfrm>
          <a:prstGeom prst="rect">
            <a:avLst/>
          </a:prstGeom>
        </p:spPr>
      </p:pic>
      <p:pic>
        <p:nvPicPr>
          <p:cNvPr id="18" name="Image 7" descr="preencoded.png">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5838230" y="5444847"/>
            <a:ext cx="339328" cy="33932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4616" y="1083350"/>
            <a:ext cx="12181880" cy="656034"/>
          </a:xfrm>
          <a:prstGeom prst="rect">
            <a:avLst/>
          </a:prstGeom>
          <a:noFill/>
          <a:ln/>
        </p:spPr>
        <p:txBody>
          <a:bodyPr wrap="none" lIns="0" tIns="0" rIns="0" bIns="0" rtlCol="0" anchor="t"/>
          <a:lstStyle/>
          <a:p>
            <a:pPr algn="l" indent="0" marL="0">
              <a:lnSpc>
                <a:spcPts val="5150"/>
              </a:lnSpc>
              <a:buNone/>
            </a:pPr>
            <a:r>
              <a:rPr lang="en-US" sz="4100" dirty="0">
                <a:solidFill>
                  <a:srgbClr val="D8B6A4"/>
                </a:solidFill>
                <a:latin typeface="Gelasio" pitchFamily="34" charset="0"/>
                <a:ea typeface="Gelasio" pitchFamily="34" charset="-122"/>
                <a:cs typeface="Gelasio" pitchFamily="34" charset="-120"/>
              </a:rPr>
              <a:t>Navoiy va Jomiy: Pedagogik yondashuvlar uyg'unligi</a:t>
            </a:r>
            <a:endParaRPr lang="en-US" sz="4100" dirty="0"/>
          </a:p>
        </p:txBody>
      </p:sp>
      <p:sp>
        <p:nvSpPr>
          <p:cNvPr id="3" name="Shape 1"/>
          <p:cNvSpPr/>
          <p:nvPr/>
        </p:nvSpPr>
        <p:spPr>
          <a:xfrm>
            <a:off x="734616" y="2159198"/>
            <a:ext cx="6475571" cy="2556391"/>
          </a:xfrm>
          <a:prstGeom prst="roundRect">
            <a:avLst>
              <a:gd name="adj" fmla="val 1232"/>
            </a:avLst>
          </a:prstGeom>
          <a:solidFill>
            <a:srgbClr val="464342"/>
          </a:solidFill>
          <a:ln w="22860">
            <a:solidFill>
              <a:srgbClr val="504D4C"/>
            </a:solidFill>
            <a:prstDash val="solid"/>
          </a:ln>
        </p:spPr>
      </p:sp>
      <p:sp>
        <p:nvSpPr>
          <p:cNvPr id="4" name="Shape 2"/>
          <p:cNvSpPr/>
          <p:nvPr/>
        </p:nvSpPr>
        <p:spPr>
          <a:xfrm>
            <a:off x="757476" y="2182058"/>
            <a:ext cx="6429851" cy="629722"/>
          </a:xfrm>
          <a:prstGeom prst="roundRect">
            <a:avLst>
              <a:gd name="adj" fmla="val 644"/>
            </a:avLst>
          </a:prstGeom>
          <a:solidFill>
            <a:srgbClr val="373433"/>
          </a:solidFill>
          <a:ln/>
        </p:spPr>
      </p:sp>
      <p:sp>
        <p:nvSpPr>
          <p:cNvPr id="5" name="Text 3"/>
          <p:cNvSpPr/>
          <p:nvPr/>
        </p:nvSpPr>
        <p:spPr>
          <a:xfrm>
            <a:off x="3815001" y="2300168"/>
            <a:ext cx="314801" cy="393502"/>
          </a:xfrm>
          <a:prstGeom prst="rect">
            <a:avLst/>
          </a:prstGeom>
          <a:noFill/>
          <a:ln/>
        </p:spPr>
        <p:txBody>
          <a:bodyPr wrap="none" lIns="0" tIns="0" rIns="0" bIns="0" rtlCol="0" anchor="t"/>
          <a:lstStyle/>
          <a:p>
            <a:pPr algn="l" indent="0" marL="0">
              <a:lnSpc>
                <a:spcPts val="2450"/>
              </a:lnSpc>
              <a:buNone/>
            </a:pPr>
            <a:r>
              <a:rPr lang="en-US" sz="2450" dirty="0">
                <a:solidFill>
                  <a:srgbClr val="C9C2C0"/>
                </a:solidFill>
                <a:latin typeface="Gelasio" pitchFamily="34" charset="0"/>
                <a:ea typeface="Gelasio" pitchFamily="34" charset="-122"/>
                <a:cs typeface="Gelasio" pitchFamily="34" charset="-120"/>
              </a:rPr>
              <a:t>1</a:t>
            </a:r>
            <a:endParaRPr lang="en-US" sz="2450" dirty="0"/>
          </a:p>
        </p:txBody>
      </p:sp>
      <p:sp>
        <p:nvSpPr>
          <p:cNvPr id="6" name="Text 4"/>
          <p:cNvSpPr/>
          <p:nvPr/>
        </p:nvSpPr>
        <p:spPr>
          <a:xfrm>
            <a:off x="967383" y="3021687"/>
            <a:ext cx="2819876" cy="328017"/>
          </a:xfrm>
          <a:prstGeom prst="rect">
            <a:avLst/>
          </a:prstGeom>
          <a:noFill/>
          <a:ln/>
        </p:spPr>
        <p:txBody>
          <a:bodyPr wrap="none" lIns="0" tIns="0" rIns="0" bIns="0" rtlCol="0" anchor="t"/>
          <a:lstStyle/>
          <a:p>
            <a:pPr algn="l" indent="0" marL="0">
              <a:lnSpc>
                <a:spcPts val="2550"/>
              </a:lnSpc>
              <a:buNone/>
            </a:pPr>
            <a:r>
              <a:rPr lang="en-US" sz="2050" dirty="0">
                <a:solidFill>
                  <a:srgbClr val="C9C2C0"/>
                </a:solidFill>
                <a:latin typeface="Gelasio" pitchFamily="34" charset="0"/>
                <a:ea typeface="Gelasio" pitchFamily="34" charset="-122"/>
                <a:cs typeface="Gelasio" pitchFamily="34" charset="-120"/>
              </a:rPr>
              <a:t>Ilm va ma'naviyat birligi</a:t>
            </a:r>
            <a:endParaRPr lang="en-US" sz="2050" dirty="0"/>
          </a:p>
        </p:txBody>
      </p:sp>
      <p:sp>
        <p:nvSpPr>
          <p:cNvPr id="7" name="Text 5"/>
          <p:cNvSpPr/>
          <p:nvPr/>
        </p:nvSpPr>
        <p:spPr>
          <a:xfrm>
            <a:off x="967383" y="3475553"/>
            <a:ext cx="6010037" cy="1007269"/>
          </a:xfrm>
          <a:prstGeom prst="rect">
            <a:avLst/>
          </a:prstGeom>
          <a:noFill/>
          <a:ln/>
        </p:spPr>
        <p:txBody>
          <a:bodyPr wrap="square" lIns="0" tIns="0" rIns="0" bIns="0" rtlCol="0" anchor="t"/>
          <a:lstStyle/>
          <a:p>
            <a:pPr algn="l" indent="0" marL="0">
              <a:lnSpc>
                <a:spcPts val="2600"/>
              </a:lnSpc>
              <a:buNone/>
            </a:pPr>
            <a:r>
              <a:rPr lang="en-US" sz="1650" dirty="0">
                <a:solidFill>
                  <a:srgbClr val="C9C2C0"/>
                </a:solidFill>
                <a:latin typeface="Gelasio" pitchFamily="34" charset="0"/>
                <a:ea typeface="Gelasio" pitchFamily="34" charset="-122"/>
                <a:cs typeface="Gelasio" pitchFamily="34" charset="-120"/>
              </a:rPr>
              <a:t>Ikkalasi ham ilm-fan va ma'naviyatni bir-biridan ajralmas deb bilgan. Bilim ma'naviyatsiz, ma'naviyat bilimsiz to'liqsiz deb hisoblangan.</a:t>
            </a:r>
            <a:endParaRPr lang="en-US" sz="1650" dirty="0"/>
          </a:p>
        </p:txBody>
      </p:sp>
      <p:sp>
        <p:nvSpPr>
          <p:cNvPr id="8" name="Shape 6"/>
          <p:cNvSpPr/>
          <p:nvPr/>
        </p:nvSpPr>
        <p:spPr>
          <a:xfrm>
            <a:off x="7420094" y="2159198"/>
            <a:ext cx="6475690" cy="2556391"/>
          </a:xfrm>
          <a:prstGeom prst="roundRect">
            <a:avLst>
              <a:gd name="adj" fmla="val 1232"/>
            </a:avLst>
          </a:prstGeom>
          <a:solidFill>
            <a:srgbClr val="464342"/>
          </a:solidFill>
          <a:ln w="22860">
            <a:solidFill>
              <a:srgbClr val="504D4C"/>
            </a:solidFill>
            <a:prstDash val="solid"/>
          </a:ln>
        </p:spPr>
      </p:sp>
      <p:sp>
        <p:nvSpPr>
          <p:cNvPr id="9" name="Shape 7"/>
          <p:cNvSpPr/>
          <p:nvPr/>
        </p:nvSpPr>
        <p:spPr>
          <a:xfrm>
            <a:off x="7442954" y="2182058"/>
            <a:ext cx="6429970" cy="629722"/>
          </a:xfrm>
          <a:prstGeom prst="roundRect">
            <a:avLst>
              <a:gd name="adj" fmla="val 644"/>
            </a:avLst>
          </a:prstGeom>
          <a:solidFill>
            <a:srgbClr val="373433"/>
          </a:solidFill>
          <a:ln/>
        </p:spPr>
      </p:sp>
      <p:sp>
        <p:nvSpPr>
          <p:cNvPr id="10" name="Text 8"/>
          <p:cNvSpPr/>
          <p:nvPr/>
        </p:nvSpPr>
        <p:spPr>
          <a:xfrm>
            <a:off x="10500479" y="2300168"/>
            <a:ext cx="314801" cy="393502"/>
          </a:xfrm>
          <a:prstGeom prst="rect">
            <a:avLst/>
          </a:prstGeom>
          <a:noFill/>
          <a:ln/>
        </p:spPr>
        <p:txBody>
          <a:bodyPr wrap="none" lIns="0" tIns="0" rIns="0" bIns="0" rtlCol="0" anchor="t"/>
          <a:lstStyle/>
          <a:p>
            <a:pPr algn="l" indent="0" marL="0">
              <a:lnSpc>
                <a:spcPts val="2450"/>
              </a:lnSpc>
              <a:buNone/>
            </a:pPr>
            <a:r>
              <a:rPr lang="en-US" sz="2450" dirty="0">
                <a:solidFill>
                  <a:srgbClr val="C9C2C0"/>
                </a:solidFill>
                <a:latin typeface="Gelasio" pitchFamily="34" charset="0"/>
                <a:ea typeface="Gelasio" pitchFamily="34" charset="-122"/>
                <a:cs typeface="Gelasio" pitchFamily="34" charset="-120"/>
              </a:rPr>
              <a:t>2</a:t>
            </a:r>
            <a:endParaRPr lang="en-US" sz="2450" dirty="0"/>
          </a:p>
        </p:txBody>
      </p:sp>
      <p:sp>
        <p:nvSpPr>
          <p:cNvPr id="11" name="Text 9"/>
          <p:cNvSpPr/>
          <p:nvPr/>
        </p:nvSpPr>
        <p:spPr>
          <a:xfrm>
            <a:off x="7652861" y="3021687"/>
            <a:ext cx="3066455" cy="328017"/>
          </a:xfrm>
          <a:prstGeom prst="rect">
            <a:avLst/>
          </a:prstGeom>
          <a:noFill/>
          <a:ln/>
        </p:spPr>
        <p:txBody>
          <a:bodyPr wrap="none" lIns="0" tIns="0" rIns="0" bIns="0" rtlCol="0" anchor="t"/>
          <a:lstStyle/>
          <a:p>
            <a:pPr algn="l" indent="0" marL="0">
              <a:lnSpc>
                <a:spcPts val="2550"/>
              </a:lnSpc>
              <a:buNone/>
            </a:pPr>
            <a:r>
              <a:rPr lang="en-US" sz="2050" dirty="0">
                <a:solidFill>
                  <a:srgbClr val="C9C2C0"/>
                </a:solidFill>
                <a:latin typeface="Gelasio" pitchFamily="34" charset="0"/>
                <a:ea typeface="Gelasio" pitchFamily="34" charset="-122"/>
                <a:cs typeface="Gelasio" pitchFamily="34" charset="-120"/>
              </a:rPr>
              <a:t>Axloqiy tarbiya ustuvorligi</a:t>
            </a:r>
            <a:endParaRPr lang="en-US" sz="2050" dirty="0"/>
          </a:p>
        </p:txBody>
      </p:sp>
      <p:sp>
        <p:nvSpPr>
          <p:cNvPr id="12" name="Text 10"/>
          <p:cNvSpPr/>
          <p:nvPr/>
        </p:nvSpPr>
        <p:spPr>
          <a:xfrm>
            <a:off x="7652861" y="3475553"/>
            <a:ext cx="6010156" cy="671512"/>
          </a:xfrm>
          <a:prstGeom prst="rect">
            <a:avLst/>
          </a:prstGeom>
          <a:noFill/>
          <a:ln/>
        </p:spPr>
        <p:txBody>
          <a:bodyPr wrap="square" lIns="0" tIns="0" rIns="0" bIns="0" rtlCol="0" anchor="t"/>
          <a:lstStyle/>
          <a:p>
            <a:pPr algn="l" indent="0" marL="0">
              <a:lnSpc>
                <a:spcPts val="2600"/>
              </a:lnSpc>
              <a:buNone/>
            </a:pPr>
            <a:r>
              <a:rPr lang="en-US" sz="1650" dirty="0">
                <a:solidFill>
                  <a:srgbClr val="C9C2C0"/>
                </a:solidFill>
                <a:latin typeface="Gelasio" pitchFamily="34" charset="0"/>
                <a:ea typeface="Gelasio" pitchFamily="34" charset="-122"/>
                <a:cs typeface="Gelasio" pitchFamily="34" charset="-120"/>
              </a:rPr>
              <a:t>Axloqni ta'lim-tarbiyaning asosi qilib belgilab, insoniy fazilatlarni rivojlantirishga katta ahamiyat berganlar.</a:t>
            </a:r>
            <a:endParaRPr lang="en-US" sz="1650" dirty="0"/>
          </a:p>
        </p:txBody>
      </p:sp>
      <p:sp>
        <p:nvSpPr>
          <p:cNvPr id="13" name="Shape 11"/>
          <p:cNvSpPr/>
          <p:nvPr/>
        </p:nvSpPr>
        <p:spPr>
          <a:xfrm>
            <a:off x="734616" y="4925497"/>
            <a:ext cx="6475571" cy="2220635"/>
          </a:xfrm>
          <a:prstGeom prst="roundRect">
            <a:avLst>
              <a:gd name="adj" fmla="val 1418"/>
            </a:avLst>
          </a:prstGeom>
          <a:solidFill>
            <a:srgbClr val="464342"/>
          </a:solidFill>
          <a:ln w="22860">
            <a:solidFill>
              <a:srgbClr val="504D4C"/>
            </a:solidFill>
            <a:prstDash val="solid"/>
          </a:ln>
        </p:spPr>
      </p:sp>
      <p:sp>
        <p:nvSpPr>
          <p:cNvPr id="14" name="Shape 12"/>
          <p:cNvSpPr/>
          <p:nvPr/>
        </p:nvSpPr>
        <p:spPr>
          <a:xfrm>
            <a:off x="757476" y="4948357"/>
            <a:ext cx="6429851" cy="629722"/>
          </a:xfrm>
          <a:prstGeom prst="roundRect">
            <a:avLst>
              <a:gd name="adj" fmla="val 644"/>
            </a:avLst>
          </a:prstGeom>
          <a:solidFill>
            <a:srgbClr val="373433"/>
          </a:solidFill>
          <a:ln/>
        </p:spPr>
      </p:sp>
      <p:sp>
        <p:nvSpPr>
          <p:cNvPr id="15" name="Text 13"/>
          <p:cNvSpPr/>
          <p:nvPr/>
        </p:nvSpPr>
        <p:spPr>
          <a:xfrm>
            <a:off x="3815001" y="5066467"/>
            <a:ext cx="314801" cy="393502"/>
          </a:xfrm>
          <a:prstGeom prst="rect">
            <a:avLst/>
          </a:prstGeom>
          <a:noFill/>
          <a:ln/>
        </p:spPr>
        <p:txBody>
          <a:bodyPr wrap="none" lIns="0" tIns="0" rIns="0" bIns="0" rtlCol="0" anchor="t"/>
          <a:lstStyle/>
          <a:p>
            <a:pPr algn="l" indent="0" marL="0">
              <a:lnSpc>
                <a:spcPts val="2450"/>
              </a:lnSpc>
              <a:buNone/>
            </a:pPr>
            <a:r>
              <a:rPr lang="en-US" sz="2450" dirty="0">
                <a:solidFill>
                  <a:srgbClr val="C9C2C0"/>
                </a:solidFill>
                <a:latin typeface="Gelasio" pitchFamily="34" charset="0"/>
                <a:ea typeface="Gelasio" pitchFamily="34" charset="-122"/>
                <a:cs typeface="Gelasio" pitchFamily="34" charset="-120"/>
              </a:rPr>
              <a:t>3</a:t>
            </a:r>
            <a:endParaRPr lang="en-US" sz="2450" dirty="0"/>
          </a:p>
        </p:txBody>
      </p:sp>
      <p:sp>
        <p:nvSpPr>
          <p:cNvPr id="16" name="Text 14"/>
          <p:cNvSpPr/>
          <p:nvPr/>
        </p:nvSpPr>
        <p:spPr>
          <a:xfrm>
            <a:off x="967383" y="5787985"/>
            <a:ext cx="3382328" cy="328017"/>
          </a:xfrm>
          <a:prstGeom prst="rect">
            <a:avLst/>
          </a:prstGeom>
          <a:noFill/>
          <a:ln/>
        </p:spPr>
        <p:txBody>
          <a:bodyPr wrap="none" lIns="0" tIns="0" rIns="0" bIns="0" rtlCol="0" anchor="t"/>
          <a:lstStyle/>
          <a:p>
            <a:pPr algn="l" indent="0" marL="0">
              <a:lnSpc>
                <a:spcPts val="2550"/>
              </a:lnSpc>
              <a:buNone/>
            </a:pPr>
            <a:r>
              <a:rPr lang="en-US" sz="2050" dirty="0">
                <a:solidFill>
                  <a:srgbClr val="C9C2C0"/>
                </a:solidFill>
                <a:latin typeface="Gelasio" pitchFamily="34" charset="0"/>
                <a:ea typeface="Gelasio" pitchFamily="34" charset="-122"/>
                <a:cs typeface="Gelasio" pitchFamily="34" charset="-120"/>
              </a:rPr>
              <a:t>Ustoz-shogird munosabatlari</a:t>
            </a:r>
            <a:endParaRPr lang="en-US" sz="2050" dirty="0"/>
          </a:p>
        </p:txBody>
      </p:sp>
      <p:sp>
        <p:nvSpPr>
          <p:cNvPr id="17" name="Text 15"/>
          <p:cNvSpPr/>
          <p:nvPr/>
        </p:nvSpPr>
        <p:spPr>
          <a:xfrm>
            <a:off x="967383" y="6241852"/>
            <a:ext cx="6010037" cy="671512"/>
          </a:xfrm>
          <a:prstGeom prst="rect">
            <a:avLst/>
          </a:prstGeom>
          <a:noFill/>
          <a:ln/>
        </p:spPr>
        <p:txBody>
          <a:bodyPr wrap="square" lIns="0" tIns="0" rIns="0" bIns="0" rtlCol="0" anchor="t"/>
          <a:lstStyle/>
          <a:p>
            <a:pPr algn="l" indent="0" marL="0">
              <a:lnSpc>
                <a:spcPts val="2600"/>
              </a:lnSpc>
              <a:buNone/>
            </a:pPr>
            <a:r>
              <a:rPr lang="en-US" sz="1650" dirty="0">
                <a:solidFill>
                  <a:srgbClr val="C9C2C0"/>
                </a:solidFill>
                <a:latin typeface="Gelasio" pitchFamily="34" charset="0"/>
                <a:ea typeface="Gelasio" pitchFamily="34" charset="-122"/>
                <a:cs typeface="Gelasio" pitchFamily="34" charset="-120"/>
              </a:rPr>
              <a:t>Ta'lim jarayonida ustoz va shogird o'rtasidagi mehr-muhabbat, hurmat va o'zaro ishonch muhim ahamiyatga ega.</a:t>
            </a:r>
            <a:endParaRPr lang="en-US" sz="1650" dirty="0"/>
          </a:p>
        </p:txBody>
      </p:sp>
      <p:sp>
        <p:nvSpPr>
          <p:cNvPr id="18" name="Shape 16"/>
          <p:cNvSpPr/>
          <p:nvPr/>
        </p:nvSpPr>
        <p:spPr>
          <a:xfrm>
            <a:off x="7420094" y="4925497"/>
            <a:ext cx="6475690" cy="2220635"/>
          </a:xfrm>
          <a:prstGeom prst="roundRect">
            <a:avLst>
              <a:gd name="adj" fmla="val 1418"/>
            </a:avLst>
          </a:prstGeom>
          <a:solidFill>
            <a:srgbClr val="464342"/>
          </a:solidFill>
          <a:ln w="22860">
            <a:solidFill>
              <a:srgbClr val="504D4C"/>
            </a:solidFill>
            <a:prstDash val="solid"/>
          </a:ln>
        </p:spPr>
      </p:sp>
      <p:sp>
        <p:nvSpPr>
          <p:cNvPr id="19" name="Shape 17"/>
          <p:cNvSpPr/>
          <p:nvPr/>
        </p:nvSpPr>
        <p:spPr>
          <a:xfrm>
            <a:off x="7442954" y="4948357"/>
            <a:ext cx="6429970" cy="629722"/>
          </a:xfrm>
          <a:prstGeom prst="roundRect">
            <a:avLst>
              <a:gd name="adj" fmla="val 644"/>
            </a:avLst>
          </a:prstGeom>
          <a:solidFill>
            <a:srgbClr val="373433"/>
          </a:solidFill>
          <a:ln/>
        </p:spPr>
      </p:sp>
      <p:sp>
        <p:nvSpPr>
          <p:cNvPr id="20" name="Text 18"/>
          <p:cNvSpPr/>
          <p:nvPr/>
        </p:nvSpPr>
        <p:spPr>
          <a:xfrm>
            <a:off x="10500479" y="5066467"/>
            <a:ext cx="314801" cy="393502"/>
          </a:xfrm>
          <a:prstGeom prst="rect">
            <a:avLst/>
          </a:prstGeom>
          <a:noFill/>
          <a:ln/>
        </p:spPr>
        <p:txBody>
          <a:bodyPr wrap="none" lIns="0" tIns="0" rIns="0" bIns="0" rtlCol="0" anchor="t"/>
          <a:lstStyle/>
          <a:p>
            <a:pPr algn="l" indent="0" marL="0">
              <a:lnSpc>
                <a:spcPts val="2450"/>
              </a:lnSpc>
              <a:buNone/>
            </a:pPr>
            <a:r>
              <a:rPr lang="en-US" sz="2450" dirty="0">
                <a:solidFill>
                  <a:srgbClr val="C9C2C0"/>
                </a:solidFill>
                <a:latin typeface="Gelasio" pitchFamily="34" charset="0"/>
                <a:ea typeface="Gelasio" pitchFamily="34" charset="-122"/>
                <a:cs typeface="Gelasio" pitchFamily="34" charset="-120"/>
              </a:rPr>
              <a:t>4</a:t>
            </a:r>
            <a:endParaRPr lang="en-US" sz="2450" dirty="0"/>
          </a:p>
        </p:txBody>
      </p:sp>
      <p:sp>
        <p:nvSpPr>
          <p:cNvPr id="21" name="Text 19"/>
          <p:cNvSpPr/>
          <p:nvPr/>
        </p:nvSpPr>
        <p:spPr>
          <a:xfrm>
            <a:off x="7652861" y="5787985"/>
            <a:ext cx="3134678" cy="328017"/>
          </a:xfrm>
          <a:prstGeom prst="rect">
            <a:avLst/>
          </a:prstGeom>
          <a:noFill/>
          <a:ln/>
        </p:spPr>
        <p:txBody>
          <a:bodyPr wrap="none" lIns="0" tIns="0" rIns="0" bIns="0" rtlCol="0" anchor="t"/>
          <a:lstStyle/>
          <a:p>
            <a:pPr algn="l" indent="0" marL="0">
              <a:lnSpc>
                <a:spcPts val="2550"/>
              </a:lnSpc>
              <a:buNone/>
            </a:pPr>
            <a:r>
              <a:rPr lang="en-US" sz="2050" dirty="0">
                <a:solidFill>
                  <a:srgbClr val="C9C2C0"/>
                </a:solidFill>
                <a:latin typeface="Gelasio" pitchFamily="34" charset="0"/>
                <a:ea typeface="Gelasio" pitchFamily="34" charset="-122"/>
                <a:cs typeface="Gelasio" pitchFamily="34" charset="-120"/>
              </a:rPr>
              <a:t>Jamiyat manfaatiga xizmat</a:t>
            </a:r>
            <a:endParaRPr lang="en-US" sz="2050" dirty="0"/>
          </a:p>
        </p:txBody>
      </p:sp>
      <p:sp>
        <p:nvSpPr>
          <p:cNvPr id="22" name="Text 20"/>
          <p:cNvSpPr/>
          <p:nvPr/>
        </p:nvSpPr>
        <p:spPr>
          <a:xfrm>
            <a:off x="7652861" y="6241852"/>
            <a:ext cx="6010156" cy="671512"/>
          </a:xfrm>
          <a:prstGeom prst="rect">
            <a:avLst/>
          </a:prstGeom>
          <a:noFill/>
          <a:ln/>
        </p:spPr>
        <p:txBody>
          <a:bodyPr wrap="square" lIns="0" tIns="0" rIns="0" bIns="0" rtlCol="0" anchor="t"/>
          <a:lstStyle/>
          <a:p>
            <a:pPr algn="l" indent="0" marL="0">
              <a:lnSpc>
                <a:spcPts val="2600"/>
              </a:lnSpc>
              <a:buNone/>
            </a:pPr>
            <a:r>
              <a:rPr lang="en-US" sz="1650" dirty="0">
                <a:solidFill>
                  <a:srgbClr val="C9C2C0"/>
                </a:solidFill>
                <a:latin typeface="Gelasio" pitchFamily="34" charset="0"/>
                <a:ea typeface="Gelasio" pitchFamily="34" charset="-122"/>
                <a:cs typeface="Gelasio" pitchFamily="34" charset="-120"/>
              </a:rPr>
              <a:t>Talabalar va jamiyat uchun ideal tarbiya tizimini yaratish, bilimli va yetuk insonlar yetishtirib chiqarish g'oyasi.</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46125" y="669250"/>
            <a:ext cx="7824549" cy="1178004"/>
          </a:xfrm>
          <a:prstGeom prst="rect">
            <a:avLst/>
          </a:prstGeom>
          <a:noFill/>
          <a:ln/>
        </p:spPr>
        <p:txBody>
          <a:bodyPr wrap="square" lIns="0" tIns="0" rIns="0" bIns="0" rtlCol="0" anchor="t"/>
          <a:lstStyle/>
          <a:p>
            <a:pPr algn="l" indent="0" marL="0">
              <a:lnSpc>
                <a:spcPts val="4600"/>
              </a:lnSpc>
              <a:buNone/>
            </a:pPr>
            <a:r>
              <a:rPr lang="en-US" sz="3700" dirty="0">
                <a:solidFill>
                  <a:srgbClr val="D8B6A4"/>
                </a:solidFill>
                <a:latin typeface="Gelasio" pitchFamily="34" charset="0"/>
                <a:ea typeface="Gelasio" pitchFamily="34" charset="-122"/>
                <a:cs typeface="Gelasio" pitchFamily="34" charset="-120"/>
              </a:rPr>
              <a:t>Sharq pedagogik merosining bugungi kundagi ahamiyati</a:t>
            </a:r>
            <a:endParaRPr lang="en-US" sz="3700" dirty="0"/>
          </a:p>
        </p:txBody>
      </p:sp>
      <p:sp>
        <p:nvSpPr>
          <p:cNvPr id="4" name="Shape 1"/>
          <p:cNvSpPr/>
          <p:nvPr/>
        </p:nvSpPr>
        <p:spPr>
          <a:xfrm>
            <a:off x="6358176" y="2129909"/>
            <a:ext cx="22860" cy="3979307"/>
          </a:xfrm>
          <a:prstGeom prst="roundRect">
            <a:avLst>
              <a:gd name="adj" fmla="val 123685"/>
            </a:avLst>
          </a:prstGeom>
          <a:solidFill>
            <a:srgbClr val="504D4C"/>
          </a:solidFill>
          <a:ln/>
        </p:spPr>
      </p:sp>
      <p:sp>
        <p:nvSpPr>
          <p:cNvPr id="5" name="Shape 2"/>
          <p:cNvSpPr/>
          <p:nvPr/>
        </p:nvSpPr>
        <p:spPr>
          <a:xfrm>
            <a:off x="6547366" y="2330529"/>
            <a:ext cx="565428" cy="22860"/>
          </a:xfrm>
          <a:prstGeom prst="roundRect">
            <a:avLst>
              <a:gd name="adj" fmla="val 123685"/>
            </a:avLst>
          </a:prstGeom>
          <a:solidFill>
            <a:srgbClr val="504D4C"/>
          </a:solidFill>
          <a:ln/>
        </p:spPr>
      </p:sp>
      <p:sp>
        <p:nvSpPr>
          <p:cNvPr id="6" name="Shape 3"/>
          <p:cNvSpPr/>
          <p:nvPr/>
        </p:nvSpPr>
        <p:spPr>
          <a:xfrm>
            <a:off x="6146125" y="2129909"/>
            <a:ext cx="424101" cy="424101"/>
          </a:xfrm>
          <a:prstGeom prst="roundRect">
            <a:avLst>
              <a:gd name="adj" fmla="val 6667"/>
            </a:avLst>
          </a:prstGeom>
          <a:solidFill>
            <a:srgbClr val="373433"/>
          </a:solidFill>
          <a:ln/>
        </p:spPr>
      </p:sp>
      <p:sp>
        <p:nvSpPr>
          <p:cNvPr id="7" name="Text 4"/>
          <p:cNvSpPr/>
          <p:nvPr/>
        </p:nvSpPr>
        <p:spPr>
          <a:xfrm>
            <a:off x="6216848" y="2165271"/>
            <a:ext cx="282654" cy="353378"/>
          </a:xfrm>
          <a:prstGeom prst="rect">
            <a:avLst/>
          </a:prstGeom>
          <a:noFill/>
          <a:ln/>
        </p:spPr>
        <p:txBody>
          <a:bodyPr wrap="none" lIns="0" tIns="0" rIns="0" bIns="0" rtlCol="0" anchor="t"/>
          <a:lstStyle/>
          <a:p>
            <a:pPr algn="ctr" indent="0" marL="0">
              <a:lnSpc>
                <a:spcPts val="2200"/>
              </a:lnSpc>
              <a:buNone/>
            </a:pPr>
            <a:r>
              <a:rPr lang="en-US" sz="2200" dirty="0">
                <a:solidFill>
                  <a:srgbClr val="C9C2C0"/>
                </a:solidFill>
                <a:latin typeface="Gelasio" pitchFamily="34" charset="0"/>
                <a:ea typeface="Gelasio" pitchFamily="34" charset="-122"/>
                <a:cs typeface="Gelasio" pitchFamily="34" charset="-120"/>
              </a:rPr>
              <a:t>1</a:t>
            </a:r>
            <a:endParaRPr lang="en-US" sz="2200" dirty="0"/>
          </a:p>
        </p:txBody>
      </p:sp>
      <p:sp>
        <p:nvSpPr>
          <p:cNvPr id="8" name="Text 5"/>
          <p:cNvSpPr/>
          <p:nvPr/>
        </p:nvSpPr>
        <p:spPr>
          <a:xfrm>
            <a:off x="7300555" y="2194679"/>
            <a:ext cx="2356128" cy="294442"/>
          </a:xfrm>
          <a:prstGeom prst="rect">
            <a:avLst/>
          </a:prstGeom>
          <a:noFill/>
          <a:ln/>
        </p:spPr>
        <p:txBody>
          <a:bodyPr wrap="none" lIns="0" tIns="0" rIns="0" bIns="0" rtlCol="0" anchor="t"/>
          <a:lstStyle/>
          <a:p>
            <a:pPr algn="l" indent="0" marL="0">
              <a:lnSpc>
                <a:spcPts val="2300"/>
              </a:lnSpc>
              <a:buNone/>
            </a:pPr>
            <a:r>
              <a:rPr lang="en-US" sz="1850" dirty="0">
                <a:solidFill>
                  <a:srgbClr val="C9C2C0"/>
                </a:solidFill>
                <a:latin typeface="Gelasio" pitchFamily="34" charset="0"/>
                <a:ea typeface="Gelasio" pitchFamily="34" charset="-122"/>
                <a:cs typeface="Gelasio" pitchFamily="34" charset="-120"/>
              </a:rPr>
              <a:t>Tarixiy meros</a:t>
            </a:r>
            <a:endParaRPr lang="en-US" sz="1850" dirty="0"/>
          </a:p>
        </p:txBody>
      </p:sp>
      <p:sp>
        <p:nvSpPr>
          <p:cNvPr id="9" name="Text 6"/>
          <p:cNvSpPr/>
          <p:nvPr/>
        </p:nvSpPr>
        <p:spPr>
          <a:xfrm>
            <a:off x="7300555" y="2602111"/>
            <a:ext cx="6670119" cy="602933"/>
          </a:xfrm>
          <a:prstGeom prst="rect">
            <a:avLst/>
          </a:prstGeom>
          <a:noFill/>
          <a:ln/>
        </p:spPr>
        <p:txBody>
          <a:bodyPr wrap="square" lIns="0" tIns="0" rIns="0" bIns="0" rtlCol="0" anchor="t"/>
          <a:lstStyle/>
          <a:p>
            <a:pPr algn="l" indent="0" marL="0">
              <a:lnSpc>
                <a:spcPts val="2350"/>
              </a:lnSpc>
              <a:buNone/>
            </a:pPr>
            <a:r>
              <a:rPr lang="en-US" sz="1450" dirty="0">
                <a:solidFill>
                  <a:srgbClr val="C9C2C0"/>
                </a:solidFill>
                <a:latin typeface="Gelasio" pitchFamily="34" charset="0"/>
                <a:ea typeface="Gelasio" pitchFamily="34" charset="-122"/>
                <a:cs typeface="Gelasio" pitchFamily="34" charset="-120"/>
              </a:rPr>
              <a:t>XV asr pedagogik qarashlari va ma'rifatparvarlik an'analari Sharq ta'lim tizimiga poydevor bo'lgan.</a:t>
            </a:r>
            <a:endParaRPr lang="en-US" sz="1450" dirty="0"/>
          </a:p>
        </p:txBody>
      </p:sp>
      <p:sp>
        <p:nvSpPr>
          <p:cNvPr id="10" name="Shape 7"/>
          <p:cNvSpPr/>
          <p:nvPr/>
        </p:nvSpPr>
        <p:spPr>
          <a:xfrm>
            <a:off x="6547366" y="3782616"/>
            <a:ext cx="565428" cy="22860"/>
          </a:xfrm>
          <a:prstGeom prst="roundRect">
            <a:avLst>
              <a:gd name="adj" fmla="val 123685"/>
            </a:avLst>
          </a:prstGeom>
          <a:solidFill>
            <a:srgbClr val="504D4C"/>
          </a:solidFill>
          <a:ln/>
        </p:spPr>
      </p:sp>
      <p:sp>
        <p:nvSpPr>
          <p:cNvPr id="11" name="Shape 8"/>
          <p:cNvSpPr/>
          <p:nvPr/>
        </p:nvSpPr>
        <p:spPr>
          <a:xfrm>
            <a:off x="6146125" y="3581995"/>
            <a:ext cx="424101" cy="424101"/>
          </a:xfrm>
          <a:prstGeom prst="roundRect">
            <a:avLst>
              <a:gd name="adj" fmla="val 6667"/>
            </a:avLst>
          </a:prstGeom>
          <a:solidFill>
            <a:srgbClr val="373433"/>
          </a:solidFill>
          <a:ln/>
        </p:spPr>
      </p:sp>
      <p:sp>
        <p:nvSpPr>
          <p:cNvPr id="12" name="Text 9"/>
          <p:cNvSpPr/>
          <p:nvPr/>
        </p:nvSpPr>
        <p:spPr>
          <a:xfrm>
            <a:off x="6216848" y="3617357"/>
            <a:ext cx="282654" cy="353378"/>
          </a:xfrm>
          <a:prstGeom prst="rect">
            <a:avLst/>
          </a:prstGeom>
          <a:noFill/>
          <a:ln/>
        </p:spPr>
        <p:txBody>
          <a:bodyPr wrap="none" lIns="0" tIns="0" rIns="0" bIns="0" rtlCol="0" anchor="t"/>
          <a:lstStyle/>
          <a:p>
            <a:pPr algn="ctr" indent="0" marL="0">
              <a:lnSpc>
                <a:spcPts val="2200"/>
              </a:lnSpc>
              <a:buNone/>
            </a:pPr>
            <a:r>
              <a:rPr lang="en-US" sz="2200" dirty="0">
                <a:solidFill>
                  <a:srgbClr val="C9C2C0"/>
                </a:solidFill>
                <a:latin typeface="Gelasio" pitchFamily="34" charset="0"/>
                <a:ea typeface="Gelasio" pitchFamily="34" charset="-122"/>
                <a:cs typeface="Gelasio" pitchFamily="34" charset="-120"/>
              </a:rPr>
              <a:t>2</a:t>
            </a:r>
            <a:endParaRPr lang="en-US" sz="2200" dirty="0"/>
          </a:p>
        </p:txBody>
      </p:sp>
      <p:sp>
        <p:nvSpPr>
          <p:cNvPr id="13" name="Text 10"/>
          <p:cNvSpPr/>
          <p:nvPr/>
        </p:nvSpPr>
        <p:spPr>
          <a:xfrm>
            <a:off x="7300555" y="3646765"/>
            <a:ext cx="2356128" cy="294442"/>
          </a:xfrm>
          <a:prstGeom prst="rect">
            <a:avLst/>
          </a:prstGeom>
          <a:noFill/>
          <a:ln/>
        </p:spPr>
        <p:txBody>
          <a:bodyPr wrap="none" lIns="0" tIns="0" rIns="0" bIns="0" rtlCol="0" anchor="t"/>
          <a:lstStyle/>
          <a:p>
            <a:pPr algn="l" indent="0" marL="0">
              <a:lnSpc>
                <a:spcPts val="2300"/>
              </a:lnSpc>
              <a:buNone/>
            </a:pPr>
            <a:r>
              <a:rPr lang="en-US" sz="1850" dirty="0">
                <a:solidFill>
                  <a:srgbClr val="C9C2C0"/>
                </a:solidFill>
                <a:latin typeface="Gelasio" pitchFamily="34" charset="0"/>
                <a:ea typeface="Gelasio" pitchFamily="34" charset="-122"/>
                <a:cs typeface="Gelasio" pitchFamily="34" charset="-120"/>
              </a:rPr>
              <a:t>Zamonaviy tatbiq</a:t>
            </a:r>
            <a:endParaRPr lang="en-US" sz="1850" dirty="0"/>
          </a:p>
        </p:txBody>
      </p:sp>
      <p:sp>
        <p:nvSpPr>
          <p:cNvPr id="14" name="Text 11"/>
          <p:cNvSpPr/>
          <p:nvPr/>
        </p:nvSpPr>
        <p:spPr>
          <a:xfrm>
            <a:off x="7300555" y="4054197"/>
            <a:ext cx="6670119" cy="602933"/>
          </a:xfrm>
          <a:prstGeom prst="rect">
            <a:avLst/>
          </a:prstGeom>
          <a:noFill/>
          <a:ln/>
        </p:spPr>
        <p:txBody>
          <a:bodyPr wrap="square" lIns="0" tIns="0" rIns="0" bIns="0" rtlCol="0" anchor="t"/>
          <a:lstStyle/>
          <a:p>
            <a:pPr algn="l" indent="0" marL="0">
              <a:lnSpc>
                <a:spcPts val="2350"/>
              </a:lnSpc>
              <a:buNone/>
            </a:pPr>
            <a:r>
              <a:rPr lang="en-US" sz="1450" dirty="0">
                <a:solidFill>
                  <a:srgbClr val="C9C2C0"/>
                </a:solidFill>
                <a:latin typeface="Gelasio" pitchFamily="34" charset="0"/>
                <a:ea typeface="Gelasio" pitchFamily="34" charset="-122"/>
                <a:cs typeface="Gelasio" pitchFamily="34" charset="-120"/>
              </a:rPr>
              <a:t>Klassik pedagogik g'oyalar bugungi ta'lim tizimida ham qo'llanilmoqda va o'z ahamiyatini saqlamoqda.</a:t>
            </a:r>
            <a:endParaRPr lang="en-US" sz="1450" dirty="0"/>
          </a:p>
        </p:txBody>
      </p:sp>
      <p:sp>
        <p:nvSpPr>
          <p:cNvPr id="15" name="Shape 12"/>
          <p:cNvSpPr/>
          <p:nvPr/>
        </p:nvSpPr>
        <p:spPr>
          <a:xfrm>
            <a:off x="6547366" y="5234702"/>
            <a:ext cx="565428" cy="22860"/>
          </a:xfrm>
          <a:prstGeom prst="roundRect">
            <a:avLst>
              <a:gd name="adj" fmla="val 123685"/>
            </a:avLst>
          </a:prstGeom>
          <a:solidFill>
            <a:srgbClr val="504D4C"/>
          </a:solidFill>
          <a:ln/>
        </p:spPr>
      </p:sp>
      <p:sp>
        <p:nvSpPr>
          <p:cNvPr id="16" name="Shape 13"/>
          <p:cNvSpPr/>
          <p:nvPr/>
        </p:nvSpPr>
        <p:spPr>
          <a:xfrm>
            <a:off x="6146125" y="5034082"/>
            <a:ext cx="424101" cy="424101"/>
          </a:xfrm>
          <a:prstGeom prst="roundRect">
            <a:avLst>
              <a:gd name="adj" fmla="val 6667"/>
            </a:avLst>
          </a:prstGeom>
          <a:solidFill>
            <a:srgbClr val="373433"/>
          </a:solidFill>
          <a:ln/>
        </p:spPr>
      </p:sp>
      <p:sp>
        <p:nvSpPr>
          <p:cNvPr id="17" name="Text 14"/>
          <p:cNvSpPr/>
          <p:nvPr/>
        </p:nvSpPr>
        <p:spPr>
          <a:xfrm>
            <a:off x="6216848" y="5069443"/>
            <a:ext cx="282654" cy="353378"/>
          </a:xfrm>
          <a:prstGeom prst="rect">
            <a:avLst/>
          </a:prstGeom>
          <a:noFill/>
          <a:ln/>
        </p:spPr>
        <p:txBody>
          <a:bodyPr wrap="none" lIns="0" tIns="0" rIns="0" bIns="0" rtlCol="0" anchor="t"/>
          <a:lstStyle/>
          <a:p>
            <a:pPr algn="ctr" indent="0" marL="0">
              <a:lnSpc>
                <a:spcPts val="2200"/>
              </a:lnSpc>
              <a:buNone/>
            </a:pPr>
            <a:r>
              <a:rPr lang="en-US" sz="2200" dirty="0">
                <a:solidFill>
                  <a:srgbClr val="C9C2C0"/>
                </a:solidFill>
                <a:latin typeface="Gelasio" pitchFamily="34" charset="0"/>
                <a:ea typeface="Gelasio" pitchFamily="34" charset="-122"/>
                <a:cs typeface="Gelasio" pitchFamily="34" charset="-120"/>
              </a:rPr>
              <a:t>3</a:t>
            </a:r>
            <a:endParaRPr lang="en-US" sz="2200" dirty="0"/>
          </a:p>
        </p:txBody>
      </p:sp>
      <p:sp>
        <p:nvSpPr>
          <p:cNvPr id="18" name="Text 15"/>
          <p:cNvSpPr/>
          <p:nvPr/>
        </p:nvSpPr>
        <p:spPr>
          <a:xfrm>
            <a:off x="7300555" y="5098852"/>
            <a:ext cx="2356128" cy="294442"/>
          </a:xfrm>
          <a:prstGeom prst="rect">
            <a:avLst/>
          </a:prstGeom>
          <a:noFill/>
          <a:ln/>
        </p:spPr>
        <p:txBody>
          <a:bodyPr wrap="none" lIns="0" tIns="0" rIns="0" bIns="0" rtlCol="0" anchor="t"/>
          <a:lstStyle/>
          <a:p>
            <a:pPr algn="l" indent="0" marL="0">
              <a:lnSpc>
                <a:spcPts val="2300"/>
              </a:lnSpc>
              <a:buNone/>
            </a:pPr>
            <a:r>
              <a:rPr lang="en-US" sz="1850" dirty="0">
                <a:solidFill>
                  <a:srgbClr val="C9C2C0"/>
                </a:solidFill>
                <a:latin typeface="Gelasio" pitchFamily="34" charset="0"/>
                <a:ea typeface="Gelasio" pitchFamily="34" charset="-122"/>
                <a:cs typeface="Gelasio" pitchFamily="34" charset="-120"/>
              </a:rPr>
              <a:t>Kelajak yo'nalishi</a:t>
            </a:r>
            <a:endParaRPr lang="en-US" sz="1850" dirty="0"/>
          </a:p>
        </p:txBody>
      </p:sp>
      <p:sp>
        <p:nvSpPr>
          <p:cNvPr id="19" name="Text 16"/>
          <p:cNvSpPr/>
          <p:nvPr/>
        </p:nvSpPr>
        <p:spPr>
          <a:xfrm>
            <a:off x="7300555" y="5506283"/>
            <a:ext cx="6670119" cy="602933"/>
          </a:xfrm>
          <a:prstGeom prst="rect">
            <a:avLst/>
          </a:prstGeom>
          <a:noFill/>
          <a:ln/>
        </p:spPr>
        <p:txBody>
          <a:bodyPr wrap="square" lIns="0" tIns="0" rIns="0" bIns="0" rtlCol="0" anchor="t"/>
          <a:lstStyle/>
          <a:p>
            <a:pPr algn="l" indent="0" marL="0">
              <a:lnSpc>
                <a:spcPts val="2350"/>
              </a:lnSpc>
              <a:buNone/>
            </a:pPr>
            <a:r>
              <a:rPr lang="en-US" sz="1450" dirty="0">
                <a:solidFill>
                  <a:srgbClr val="C9C2C0"/>
                </a:solidFill>
                <a:latin typeface="Gelasio" pitchFamily="34" charset="0"/>
                <a:ea typeface="Gelasio" pitchFamily="34" charset="-122"/>
                <a:cs typeface="Gelasio" pitchFamily="34" charset="-120"/>
              </a:rPr>
              <a:t>Klassik meros va zamonaviy yondashuvlarni uyg'unlashtirish orqali yanada samarali ta'lim tizimi yaratish.</a:t>
            </a:r>
            <a:endParaRPr lang="en-US" sz="1450" dirty="0"/>
          </a:p>
        </p:txBody>
      </p:sp>
      <p:sp>
        <p:nvSpPr>
          <p:cNvPr id="20" name="Text 17"/>
          <p:cNvSpPr/>
          <p:nvPr/>
        </p:nvSpPr>
        <p:spPr>
          <a:xfrm>
            <a:off x="6428780" y="6533317"/>
            <a:ext cx="7541895" cy="301466"/>
          </a:xfrm>
          <a:prstGeom prst="rect">
            <a:avLst/>
          </a:prstGeom>
          <a:noFill/>
          <a:ln/>
        </p:spPr>
        <p:txBody>
          <a:bodyPr wrap="none" lIns="0" tIns="0" rIns="0" bIns="0" rtlCol="0" anchor="t"/>
          <a:lstStyle/>
          <a:p>
            <a:pPr algn="l" indent="0" marL="0">
              <a:lnSpc>
                <a:spcPts val="2350"/>
              </a:lnSpc>
              <a:buNone/>
            </a:pPr>
            <a:r>
              <a:rPr lang="en-US" sz="1450" dirty="0">
                <a:solidFill>
                  <a:srgbClr val="C9C2C0"/>
                </a:solidFill>
                <a:latin typeface="Gelasio" pitchFamily="34" charset="0"/>
                <a:ea typeface="Gelasio" pitchFamily="34" charset="-122"/>
                <a:cs typeface="Gelasio" pitchFamily="34" charset="-120"/>
              </a:rPr>
              <a:t>"Ilm – zulmat ko'nglini yoritadigan charoghi, johillik – inson qadrini tushuradigan illat."</a:t>
            </a:r>
            <a:endParaRPr lang="en-US" sz="1450" dirty="0"/>
          </a:p>
        </p:txBody>
      </p:sp>
      <p:sp>
        <p:nvSpPr>
          <p:cNvPr id="21" name="Text 18"/>
          <p:cNvSpPr/>
          <p:nvPr/>
        </p:nvSpPr>
        <p:spPr>
          <a:xfrm>
            <a:off x="6428780" y="7046833"/>
            <a:ext cx="7541895" cy="301466"/>
          </a:xfrm>
          <a:prstGeom prst="rect">
            <a:avLst/>
          </a:prstGeom>
          <a:noFill/>
          <a:ln/>
        </p:spPr>
        <p:txBody>
          <a:bodyPr wrap="none" lIns="0" tIns="0" rIns="0" bIns="0" rtlCol="0" anchor="t"/>
          <a:lstStyle/>
          <a:p>
            <a:pPr algn="l" indent="0" marL="0">
              <a:lnSpc>
                <a:spcPts val="2350"/>
              </a:lnSpc>
              <a:buNone/>
            </a:pPr>
            <a:r>
              <a:rPr lang="en-US" sz="1450" dirty="0">
                <a:solidFill>
                  <a:srgbClr val="C9C2C0"/>
                </a:solidFill>
                <a:latin typeface="Gelasio" pitchFamily="34" charset="0"/>
                <a:ea typeface="Gelasio" pitchFamily="34" charset="-122"/>
                <a:cs typeface="Gelasio" pitchFamily="34" charset="-120"/>
              </a:rPr>
              <a:t>— Alisher Navoiy</a:t>
            </a:r>
            <a:endParaRPr lang="en-US" sz="1450" dirty="0"/>
          </a:p>
        </p:txBody>
      </p:sp>
      <p:sp>
        <p:nvSpPr>
          <p:cNvPr id="22" name="Shape 19"/>
          <p:cNvSpPr/>
          <p:nvPr/>
        </p:nvSpPr>
        <p:spPr>
          <a:xfrm>
            <a:off x="6146125" y="6321266"/>
            <a:ext cx="22860" cy="1239083"/>
          </a:xfrm>
          <a:prstGeom prst="rect">
            <a:avLst/>
          </a:prstGeom>
          <a:solidFill>
            <a:srgbClr val="C49F8C"/>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2025-10-17T18:22:53Z</dcterms:created>
  <dcterms:modified xsi:type="dcterms:W3CDTF">2025-10-17T18:22:53Z</dcterms:modified>
</cp:coreProperties>
</file>